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65" r:id="rId5"/>
  </p:sldMasterIdLst>
  <p:notesMasterIdLst>
    <p:notesMasterId r:id="rId48"/>
  </p:notesMasterIdLst>
  <p:sldIdLst>
    <p:sldId id="300" r:id="rId6"/>
    <p:sldId id="301" r:id="rId7"/>
    <p:sldId id="324" r:id="rId8"/>
    <p:sldId id="302" r:id="rId9"/>
    <p:sldId id="325" r:id="rId10"/>
    <p:sldId id="326" r:id="rId11"/>
    <p:sldId id="327" r:id="rId12"/>
    <p:sldId id="328" r:id="rId13"/>
    <p:sldId id="329" r:id="rId14"/>
    <p:sldId id="330" r:id="rId15"/>
    <p:sldId id="303" r:id="rId16"/>
    <p:sldId id="331" r:id="rId17"/>
    <p:sldId id="332" r:id="rId18"/>
    <p:sldId id="305" r:id="rId19"/>
    <p:sldId id="320" r:id="rId20"/>
    <p:sldId id="322" r:id="rId21"/>
    <p:sldId id="321" r:id="rId22"/>
    <p:sldId id="333" r:id="rId23"/>
    <p:sldId id="316" r:id="rId24"/>
    <p:sldId id="334" r:id="rId25"/>
    <p:sldId id="335" r:id="rId26"/>
    <p:sldId id="336" r:id="rId27"/>
    <p:sldId id="337" r:id="rId28"/>
    <p:sldId id="338" r:id="rId29"/>
    <p:sldId id="339" r:id="rId30"/>
    <p:sldId id="340" r:id="rId31"/>
    <p:sldId id="341" r:id="rId32"/>
    <p:sldId id="342" r:id="rId33"/>
    <p:sldId id="343" r:id="rId34"/>
    <p:sldId id="344" r:id="rId35"/>
    <p:sldId id="345" r:id="rId36"/>
    <p:sldId id="346" r:id="rId37"/>
    <p:sldId id="347" r:id="rId38"/>
    <p:sldId id="348" r:id="rId39"/>
    <p:sldId id="349" r:id="rId40"/>
    <p:sldId id="350" r:id="rId41"/>
    <p:sldId id="351" r:id="rId42"/>
    <p:sldId id="352" r:id="rId43"/>
    <p:sldId id="353" r:id="rId44"/>
    <p:sldId id="354" r:id="rId45"/>
    <p:sldId id="318" r:id="rId46"/>
    <p:sldId id="315" r:id="rId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F159153-6972-4091-9728-9592CD7B1E22}" v="1" dt="2018-06-29T19:57:36.034"/>
    <p1510:client id="{738DBAC3-60A1-4913-A600-E1113DEB827D}" v="37" dt="2018-05-10T17:30:28.02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982" autoAdjust="0"/>
    <p:restoredTop sz="79314" autoAdjust="0"/>
  </p:normalViewPr>
  <p:slideViewPr>
    <p:cSldViewPr snapToGrid="0">
      <p:cViewPr varScale="1">
        <p:scale>
          <a:sx n="67" d="100"/>
          <a:sy n="67" d="100"/>
        </p:scale>
        <p:origin x="1344" y="36"/>
      </p:cViewPr>
      <p:guideLst/>
    </p:cSldViewPr>
  </p:slid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viewProps" Target="view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slide" Target="slides/slide36.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microsoft.com/office/2015/10/relationships/revisionInfo" Target="revisionInfo.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presProps" Target="presProp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notesMaster" Target="notesMasters/notesMaster1.xml"/><Relationship Id="rId8" Type="http://schemas.openxmlformats.org/officeDocument/2006/relationships/slide" Target="slides/slide3.xml"/><Relationship Id="rId51"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A13B17-C506-4D51-BB37-16B365906619}" type="datetimeFigureOut">
              <a:rPr lang="en-US" smtClean="0"/>
              <a:t>7/8/2019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98D5BB-B127-481F-BC0A-2F77C576BB34}" type="slidenum">
              <a:rPr lang="en-US" smtClean="0"/>
              <a:t>‹#›</a:t>
            </a:fld>
            <a:endParaRPr lang="en-US"/>
          </a:p>
        </p:txBody>
      </p:sp>
    </p:spTree>
    <p:extLst>
      <p:ext uri="{BB962C8B-B14F-4D97-AF65-F5344CB8AC3E}">
        <p14:creationId xmlns:p14="http://schemas.microsoft.com/office/powerpoint/2010/main" val="1979223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docs.microsoft.com/sql/relational-databases/polybase/polybase-guide?view=sql-server-ver15"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kubernetes.io/docs/concepts/architecture/nodes/"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en.wikipedia.org/wiki/Massively_parallel" TargetMode="External"/><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docs.microsoft.com/en-us/sql/relational-databases/performance/intelligent-query-processing?view=sql-server-ver15" TargetMode="External"/><Relationship Id="rId2" Type="http://schemas.openxmlformats.org/officeDocument/2006/relationships/slide" Target="../slides/slide31.xml"/><Relationship Id="rId1" Type="http://schemas.openxmlformats.org/officeDocument/2006/relationships/notesMaster" Target="../notesMasters/notesMaster1.xml"/><Relationship Id="rId4" Type="http://schemas.openxmlformats.org/officeDocument/2006/relationships/hyperlink" Target="https://docs.microsoft.com/en-us/sql/t-sql/statements/alter-database-transact-sql-compatibility-level?view=sql-server-ver15" TargetMode="Externa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s://www.codeingschool.com/2018/09/what-are-features-and-labels-in-machine-learning.html" TargetMode="External"/><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www.codeingschool.com/2018/09/what-are-features-and-labels-in-machine-learning.html" TargetMode="External"/><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s://docs.microsoft.com/en-us/sql/relational-databases/database-lifecycle-management?view=sql-server-ver15" TargetMode="External"/><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s://en.wikipedia.org/wiki/Massively_parallel" TargetMode="External"/><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194323-46EB-47FD-802B-1151F9FD2B5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52780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685014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Need distributed storage available to all nodes of the container: The storage can disappear when the Container is removed, and other Containers and technologies can't access storage easily within a Container.</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Require a data lake to easily store and access disparate data.</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Would like a data mart to store denormalized and aggregated data while taking advantage of distributed storage.</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Simplified programming surface to prepare data and do data science.</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Scale data systems to reach more consumers.</a:t>
            </a:r>
          </a:p>
        </p:txBody>
      </p:sp>
      <p:sp>
        <p:nvSpPr>
          <p:cNvPr id="4" name="Slide Number Placeholder 3"/>
          <p:cNvSpPr>
            <a:spLocks noGrp="1"/>
          </p:cNvSpPr>
          <p:nvPr>
            <p:ph type="sldNum" sz="quarter" idx="10"/>
          </p:nvPr>
        </p:nvSpPr>
        <p:spPr/>
        <p:txBody>
          <a:bodyPr/>
          <a:lstStyle/>
          <a:p>
            <a:fld id="{0998D5BB-B127-481F-BC0A-2F77C576BB34}" type="slidenum">
              <a:rPr lang="en-US" smtClean="0"/>
              <a:t>11</a:t>
            </a:fld>
            <a:endParaRPr lang="en-US"/>
          </a:p>
        </p:txBody>
      </p:sp>
    </p:spTree>
    <p:extLst>
      <p:ext uri="{BB962C8B-B14F-4D97-AF65-F5344CB8AC3E}">
        <p14:creationId xmlns:p14="http://schemas.microsoft.com/office/powerpoint/2010/main" val="32924338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Unlock business insights from multiple sources of structured and unstructured data.</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Apply deep analytics with high-performance responses.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Enable AI into apps to actively engage with customers.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Identify PII and GDPR-related compliance issues for audit reports and take steps to fix these issues.</a:t>
            </a:r>
          </a:p>
        </p:txBody>
      </p:sp>
      <p:sp>
        <p:nvSpPr>
          <p:cNvPr id="4" name="Slide Number Placeholder 3"/>
          <p:cNvSpPr>
            <a:spLocks noGrp="1"/>
          </p:cNvSpPr>
          <p:nvPr>
            <p:ph type="sldNum" sz="quarter" idx="10"/>
          </p:nvPr>
        </p:nvSpPr>
        <p:spPr/>
        <p:txBody>
          <a:bodyPr/>
          <a:lstStyle/>
          <a:p>
            <a:fld id="{0998D5BB-B127-481F-BC0A-2F77C576BB34}" type="slidenum">
              <a:rPr lang="en-US" smtClean="0"/>
              <a:t>12</a:t>
            </a:fld>
            <a:endParaRPr lang="en-US"/>
          </a:p>
        </p:txBody>
      </p:sp>
    </p:spTree>
    <p:extLst>
      <p:ext uri="{BB962C8B-B14F-4D97-AF65-F5344CB8AC3E}">
        <p14:creationId xmlns:p14="http://schemas.microsoft.com/office/powerpoint/2010/main" val="31986794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How do we centrally manage and monitor the cluster once deployed?</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Do our workloads require us to use a data warehouse, or will a data mart suffice?</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Will moving to container-based SQL clusters be complex and too high of an operational and management cost for our IT team?</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How can SQL Server 2019 help us protect PII data and remain GDPR compliant?</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697526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998D5BB-B127-481F-BC0A-2F77C576BB34}" type="slidenum">
              <a:rPr lang="en-US" smtClean="0"/>
              <a:t>14</a:t>
            </a:fld>
            <a:endParaRPr lang="en-US"/>
          </a:p>
        </p:txBody>
      </p:sp>
    </p:spTree>
    <p:extLst>
      <p:ext uri="{BB962C8B-B14F-4D97-AF65-F5344CB8AC3E}">
        <p14:creationId xmlns:p14="http://schemas.microsoft.com/office/powerpoint/2010/main" val="12674051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15</a:t>
            </a:fld>
            <a:endParaRPr lang="en-US"/>
          </a:p>
        </p:txBody>
      </p:sp>
    </p:spTree>
    <p:extLst>
      <p:ext uri="{BB962C8B-B14F-4D97-AF65-F5344CB8AC3E}">
        <p14:creationId xmlns:p14="http://schemas.microsoft.com/office/powerpoint/2010/main" val="32297442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16</a:t>
            </a:fld>
            <a:endParaRPr lang="en-US"/>
          </a:p>
        </p:txBody>
      </p:sp>
    </p:spTree>
    <p:extLst>
      <p:ext uri="{BB962C8B-B14F-4D97-AF65-F5344CB8AC3E}">
        <p14:creationId xmlns:p14="http://schemas.microsoft.com/office/powerpoint/2010/main" val="2519026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17</a:t>
            </a:fld>
            <a:endParaRPr lang="en-US"/>
          </a:p>
        </p:txBody>
      </p:sp>
    </p:spTree>
    <p:extLst>
      <p:ext uri="{BB962C8B-B14F-4D97-AF65-F5344CB8AC3E}">
        <p14:creationId xmlns:p14="http://schemas.microsoft.com/office/powerpoint/2010/main" val="15792833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76742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WWI's requirements can be fully met with SQL Server 2019 Big Data Clusters (BDC). Kubernetes is responsible for the state of the BDC, and it builds and configures the cluster nodes, assigns pods to nodes, and monitors the health of the cluster. The architecture is composed of an App Pool that hosts applications, an instance of Machine Learning Server, and SSIS packages. It has a Control Plane consisting of a SQL Server Master Instance, and components for managing access to the HDFS cluster, Spark jobs, and metadata. SQL Server instances are distributed within the Compute Pool, under direction of the SQL Server Master Instance. The Storage Pool consists of collocated instances of SQL Server, Apache Spark, and HDFS. These components of the storage pool can be combined to create a data lake to store big data in a highly available-distributed fashion. The Data Pool provides persistent SQL Server storage for the cluster, distributed into shards across the member SQL Server data pool instances.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This architecture enables line-of-business applications to query the SQL Server Master Instance without requiring code changes. Multiple data sources can be combined with internal SQL Server tables in single queries through either the use of Data Virtualization, enabled by enhanced PolyBase connectors and scaled out through the Compute Pool and other components, or cached and distributed across shards of the Data Pool, enabling a scale-out data mart. Advanced analytics and AI is enabled by Machine Learning Services as well as Apache Spark jobs executed through Jupyter notebooks and other data processing features.</a:t>
            </a:r>
          </a:p>
        </p:txBody>
      </p:sp>
      <p:sp>
        <p:nvSpPr>
          <p:cNvPr id="4" name="Slide Number Placeholder 3"/>
          <p:cNvSpPr>
            <a:spLocks noGrp="1"/>
          </p:cNvSpPr>
          <p:nvPr>
            <p:ph type="sldNum" sz="quarter" idx="10"/>
          </p:nvPr>
        </p:nvSpPr>
        <p:spPr/>
        <p:txBody>
          <a:bodyPr/>
          <a:lstStyle/>
          <a:p>
            <a:fld id="{0998D5BB-B127-481F-BC0A-2F77C576BB34}" type="slidenum">
              <a:rPr lang="en-US" smtClean="0"/>
              <a:t>19</a:t>
            </a:fld>
            <a:endParaRPr lang="en-US"/>
          </a:p>
        </p:txBody>
      </p:sp>
    </p:spTree>
    <p:extLst>
      <p:ext uri="{BB962C8B-B14F-4D97-AF65-F5344CB8AC3E}">
        <p14:creationId xmlns:p14="http://schemas.microsoft.com/office/powerpoint/2010/main" val="41792817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194323-46EB-47FD-802B-1151F9FD2B5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01672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Big Data Clusters architecture</a:t>
            </a:r>
          </a:p>
        </p:txBody>
      </p:sp>
      <p:sp>
        <p:nvSpPr>
          <p:cNvPr id="4" name="Slide Number Placeholder 3"/>
          <p:cNvSpPr>
            <a:spLocks noGrp="1"/>
          </p:cNvSpPr>
          <p:nvPr>
            <p:ph type="sldNum" sz="quarter" idx="10"/>
          </p:nvPr>
        </p:nvSpPr>
        <p:spPr/>
        <p:txBody>
          <a:bodyPr/>
          <a:lstStyle/>
          <a:p>
            <a:fld id="{0998D5BB-B127-481F-BC0A-2F77C576BB34}" type="slidenum">
              <a:rPr lang="en-US" smtClean="0"/>
              <a:t>20</a:t>
            </a:fld>
            <a:endParaRPr lang="en-US"/>
          </a:p>
        </p:txBody>
      </p:sp>
    </p:spTree>
    <p:extLst>
      <p:ext uri="{BB962C8B-B14F-4D97-AF65-F5344CB8AC3E}">
        <p14:creationId xmlns:p14="http://schemas.microsoft.com/office/powerpoint/2010/main" val="321409076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What services and technologies should be used for scale-out processing and analyzing big data? Can this be done while minimizing code changes?</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SQL Server 2019 Big Data Clusters</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SQL Server Big Data Clusters enable the deployment of scalable clusters of SQL Server, Spark, and HDFS containers running on Kubernetes. These components run side-by-side to enable you to read, write, and process big data from Transact-SQL or Spark. This allows you to easily combine and analyze high-value relational data with high-volume big data.</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583263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What services and technologies should be used for scale-out processing and analyzing big data? Can this be done while minimizing code changes?</a:t>
            </a:r>
          </a:p>
          <a:p>
            <a:endParaRPr lang="en-US" sz="1200" b="1"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SQL Server 2019 Data Virtualization</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One of the key new features of SQL Server 2019 is data virtualization. What this means is that you can virtualize external data in a SQL Server instance, regardless of source, location, and format, so that it can be queried like any other table, or sets of tables, within your SQL Server instance. In essence, data virtualization helps you create a single "virtual" layer of data from these disparate sources, providing unified data services to support multiple applications and users. A more familiar term we could use is data lake, or perhaps data hub. Unlike a typical data lake, however, you do not have to move data out from where it lives, yet you can still query that data through a consistent interface. This is a huge advantage over traditional ETL (extract-transform-load) processes where data must be moved from its original source to a new destination, oftentimes with some data transformation or mapping. This causes delays, extra storage, additional security, and a fair amount of engineering in most cases. With data virtualization, no data movement is required, which means the data sets are up-to-date, and it is possible to query and join these different data sources through these new capabilities, thanks to the use of new </a:t>
            </a:r>
            <a:r>
              <a:rPr lang="en-US" sz="1200" b="0" i="0" u="none" strike="noStrike" kern="1200" dirty="0">
                <a:solidFill>
                  <a:schemeClr val="tx1"/>
                </a:solidFill>
                <a:effectLst/>
                <a:latin typeface="+mn-lt"/>
                <a:ea typeface="+mn-ea"/>
                <a:cs typeface="+mn-cs"/>
                <a:hlinkClick r:id="rId3"/>
              </a:rPr>
              <a:t>PolyBase</a:t>
            </a:r>
            <a:r>
              <a:rPr lang="en-US" sz="1200" b="0" i="0" kern="1200" dirty="0">
                <a:solidFill>
                  <a:schemeClr val="tx1"/>
                </a:solidFill>
                <a:effectLst/>
                <a:latin typeface="+mn-lt"/>
                <a:ea typeface="+mn-ea"/>
                <a:cs typeface="+mn-cs"/>
              </a:rPr>
              <a:t> connectors. The data sources you can connect to include Cosmos DB, SQL Server (including Azure SQL Database), Oracle, HDFS (for flat files), and DB2.</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image to the left represents traditional data movement using ETL. Compare that to data virtualization, which does not require data movement and provides a unified layer over top of existing data sources.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3647188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What services and technologies should be used for scale-out processing and analyzing big data? Can this be done while minimizing code changes?</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SQL Server Master Instance</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SQL Server Master Instance is an installation of SQL Server 2019 in a Pod on a Node in the Kubernetes cluster. This instance behaves the same as a single server instance installed on traditional physical hardware or in a Virtual Machine. You access it in the same way and use it for high-value, OLTP, OLAP and other types of workloads, and it contains all of the standard SQL Server system databases.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SQL Server Master Instance is part of the control plane of the big data cluster, and as such, performs duties unique to the cluster. This includes storing metadata about the PolyBase external data sources and external tables defined in user databases when using data virtualization. In addition, the SQL master instance stores a data plane shard map, HDFS table metadata, and details of external tables that provide access to the cluster data plane.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8769949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What services and technologies should be used for scale-out processing and analyzing big data? Can this be done while minimizing code changes?</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SQL Server 2019 Data Lake (Storage Pool)</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SQL Server 2019 Big Data Clusters include a storage pool that consists of storage nodes comprised of SQL Server on Linux, Spark, and HDFS. All the storage nodes in a SQL big data cluster are members of a scalable HDFS cluster. These components of the storage pool can be combined to create a data lake to store big data, potentially ingested from multiple, disparate external sources. This data can be either structured or unstructured data. Once the big data is stored in HDFS in the big data cluster, you can analyze and query the data and combine it with your relational data.</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HDFS also provides data persistency, as HDFS data is spread across all the storage nodes in the SQL big data cluster. However, you can add external HDFS data sources to the HDFS cluster through tiering. With tiering, applications can seamlessly access data in a variety of external stores as though the data resides in the local HDFS. This allows you to interact with the files in Azure Data Lake Storage Gen2 or Amazon S3 as if they were local files. Both options allow you to mount the data store using storage keys. However, with Azure Data Lake Storage Gen 2, you can either use an Azure Storage access key or an Azure Active Directory User Account to gain permission to the files.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3705725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What services and technologies should be used for scale-out processing and analyzing big data? Can this be done while minimizing code changes?</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Data Pool</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This pool provides persistent SQL Server storage for the cluster through one or more SQL Server data pool instances. This pool is used to ingest data from SQL queries or Apache Spark jobs. When you have large data sets, you typically increase performance in one of two ways. Either by creating indexes on the data set, or by </a:t>
            </a:r>
            <a:r>
              <a:rPr lang="en-US" sz="1200" b="0" i="0" kern="1200" dirty="0" err="1">
                <a:solidFill>
                  <a:schemeClr val="tx1"/>
                </a:solidFill>
                <a:effectLst/>
                <a:latin typeface="+mn-lt"/>
                <a:ea typeface="+mn-ea"/>
                <a:cs typeface="+mn-cs"/>
              </a:rPr>
              <a:t>sharding</a:t>
            </a:r>
            <a:r>
              <a:rPr lang="en-US" sz="1200" b="0" i="0" kern="1200" dirty="0">
                <a:solidFill>
                  <a:schemeClr val="tx1"/>
                </a:solidFill>
                <a:effectLst/>
                <a:latin typeface="+mn-lt"/>
                <a:ea typeface="+mn-ea"/>
                <a:cs typeface="+mn-cs"/>
              </a:rPr>
              <a:t> the data across multiple instances, reducing the amount of data stored within each location. Since indexes can become quite large, causing both performance and storage impact when creating and updating the indexes, </a:t>
            </a:r>
            <a:r>
              <a:rPr lang="en-US" sz="1200" b="0" i="0" kern="1200" dirty="0" err="1">
                <a:solidFill>
                  <a:schemeClr val="tx1"/>
                </a:solidFill>
                <a:effectLst/>
                <a:latin typeface="+mn-lt"/>
                <a:ea typeface="+mn-ea"/>
                <a:cs typeface="+mn-cs"/>
              </a:rPr>
              <a:t>sharding</a:t>
            </a:r>
            <a:r>
              <a:rPr lang="en-US" sz="1200" b="0" i="0" kern="1200" dirty="0">
                <a:solidFill>
                  <a:schemeClr val="tx1"/>
                </a:solidFill>
                <a:effectLst/>
                <a:latin typeface="+mn-lt"/>
                <a:ea typeface="+mn-ea"/>
                <a:cs typeface="+mn-cs"/>
              </a:rPr>
              <a:t> is generally the preferred method for improving performance in these scenarios. However, </a:t>
            </a:r>
            <a:r>
              <a:rPr lang="en-US" sz="1200" b="0" i="0" kern="1200" dirty="0" err="1">
                <a:solidFill>
                  <a:schemeClr val="tx1"/>
                </a:solidFill>
                <a:effectLst/>
                <a:latin typeface="+mn-lt"/>
                <a:ea typeface="+mn-ea"/>
                <a:cs typeface="+mn-cs"/>
              </a:rPr>
              <a:t>sharding</a:t>
            </a:r>
            <a:r>
              <a:rPr lang="en-US" sz="1200" b="0" i="0" kern="1200" dirty="0">
                <a:solidFill>
                  <a:schemeClr val="tx1"/>
                </a:solidFill>
                <a:effectLst/>
                <a:latin typeface="+mn-lt"/>
                <a:ea typeface="+mn-ea"/>
                <a:cs typeface="+mn-cs"/>
              </a:rPr>
              <a:t> can be difficult to configure and manage. SQL Server 2019 handles this for you within the Data Pool, enabling you to continue querying your data as if the entire data set is stored in the same location.</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0468846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What services and technologies should be used for scale-out processing and analyzing big data? Can this be done while minimizing code changes?</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Compute Pool</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Compute Pool holds Kubernetes Nodes containing one or more Pods running SQL Server instances used for distributed processing, under the direction of the SQL Server Master Instance. It makes the calls out to the PolyBase connectors for a distributed Compute layer of the BDC.</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135490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What services and technologies should be used for scale-out processing and analyzing big data? Can this be done while minimizing code changes?</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App Pool</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App Pool is a set of Pods within a </a:t>
            </a:r>
            <a:r>
              <a:rPr lang="en-US" sz="1200" b="0" i="0" u="none" strike="noStrike" kern="1200" dirty="0">
                <a:solidFill>
                  <a:schemeClr val="tx1"/>
                </a:solidFill>
                <a:effectLst/>
                <a:latin typeface="+mn-lt"/>
                <a:ea typeface="+mn-ea"/>
                <a:cs typeface="+mn-cs"/>
                <a:hlinkClick r:id="rId3"/>
              </a:rPr>
              <a:t>Kubernetes Node</a:t>
            </a:r>
            <a:r>
              <a:rPr lang="en-US" sz="1200" b="0" i="0" kern="1200" dirty="0">
                <a:solidFill>
                  <a:schemeClr val="tx1"/>
                </a:solidFill>
                <a:effectLst/>
                <a:latin typeface="+mn-lt"/>
                <a:ea typeface="+mn-ea"/>
                <a:cs typeface="+mn-cs"/>
              </a:rPr>
              <a:t> that hold multiple types of end-points into the system. SQL Server Integration Services and Machine Learning Server live in the App Pool, and other Job systems are possible. You could start a long-running job (such as IoT streaming) or Machine Learning (ML) endpoints used for scoring a prediction or returning a classification. The App Pool can be scaled out according to demand by adding or removing instances as needed.</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795631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How will you enable a single data query to work across multiple, disparate data sources with the ability to join internal SQL Server tables at scale?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As detailed in the previous answer, data virtualization allows queries across relational and non-relational data without movement or replication. The enhanced PolyBase feature of SQL Server 2019 is able to connect to Hadoop clusters, Oracle, Teradata, MongoDB, HDFS (for flat files), and more. WWI would create external tables on one or more internal SQL Server 2019 databases, using data virtualization tools in Azure Data Studio or through T-SQL scripts. By doing this, they will create a single "virtual" data layer. The data remains in these external sources in their original location and format, removing the need for data movement. Thus, the delays inherent with extract, transform, load (ETL) are removed. These remote systems can hold extremely large sets of data. Since most queries will return a subset of that data, the results are all that are sent back over the network.</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queries for external tables hosted by remote systems, such as external relational databases, are "pushed down" (executed) by that remote system. For external tables pointing to files stored in HDFS, the SQL Server engine can natively read these by using SQL Server instances collocated on each of the HDFS data nodes within the Storage Pool. These nodes can filter and aggregate data locally in parallel across all of the HDFS data notes. The cross-partition aggregation and shuffling of the filtered query results are distributed to the Compute Pool, which contains Pods running SQL Server instances that work together. The distributed nature of these pools and their ability to work in parallel allow these queries to be run at scale.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Once these virtual tables have been added, WWI can join them to the internal SQL Server tables in a single query.</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In the example above, the item and customer tables are both internal SQL Server 2019 tables. The Reviews table is an external table located in an Azure SQL Database instance, and the </a:t>
            </a:r>
            <a:r>
              <a:rPr lang="en-US" sz="1200" b="0" i="0" kern="1200" dirty="0" err="1">
                <a:solidFill>
                  <a:schemeClr val="tx1"/>
                </a:solidFill>
                <a:effectLst/>
                <a:latin typeface="+mn-lt"/>
                <a:ea typeface="+mn-ea"/>
                <a:cs typeface="+mn-cs"/>
              </a:rPr>
              <a:t>stockitemholdings</a:t>
            </a:r>
            <a:r>
              <a:rPr lang="en-US" sz="1200" b="0" i="0" kern="1200" dirty="0">
                <a:solidFill>
                  <a:schemeClr val="tx1"/>
                </a:solidFill>
                <a:effectLst/>
                <a:latin typeface="+mn-lt"/>
                <a:ea typeface="+mn-ea"/>
                <a:cs typeface="+mn-cs"/>
              </a:rPr>
              <a:t> table points to CSV files hosted in an HDFS data store.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4597608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How will you provide a data mart to store denormalized and aggregated data while taking advantage of distributed storage? Would you suggest using a data warehouse instead?</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There are times where it makes sense to bring data into storage as opposed to strictly using data virtualization techniques. Typically, this is done to create denormalized representations of datasets to make building reports easier for business analysts who do not know the underlying data structures, aggregated data, and other purpose-specific data tasks. Storing data in this fashion is called a "data mart".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Other reasons for storing data in a data mart include:</a:t>
            </a:r>
          </a:p>
          <a:p>
            <a:endParaRPr lang="en-US" sz="12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The external system that receives the push down queries to return the data may not be optimized to keep up with demand, causing performance degradation or too much interference on the system, so caching results in the data mart helps relieve pressure</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The external source may not keep track of historical data and you need to store this data somewhere for historical analysis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837802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2067940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How will you provide a data mart to store denormalized and aggregated data while taking advantage of distributed storage? Would you suggest using a data warehouse instead?</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process of creating a data mart begins much like when you set up data virtualization. The primary difference is that you configure your PolyBase statements that connect to the external data sources to specify the target of the returned data to be the Data Pool.</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Here is a detailed breakdown of the flow:</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To start, External Tables are created using PolyBase statements. These External Table definitions are stored in the database on the SQL Server Master Instance within the cluster. When queried by the user, the queries are engaged from the SQL Server Master Instance through the Compute Pool in the SQL Server Big Data Cluster (BDC), which holds Kubernetes Nodes containing the Pods running SQL Server Instances. These Instances send the query to the PolyBase Connector at the target data system, which processes the query based on the type of target system. The results are processed and returned through the PolyBase Connector to the Compute Pool and then on to the Master Instance, and the PolyBase statements can specify the target of the Data Pool. The SQL Server Instances in the Data Pool store the data in a distributed fashion across multiple databases, called </a:t>
            </a:r>
            <a:r>
              <a:rPr lang="en-US" sz="1200" b="0" i="1" kern="1200" dirty="0">
                <a:solidFill>
                  <a:schemeClr val="tx1"/>
                </a:solidFill>
                <a:effectLst/>
                <a:latin typeface="+mn-lt"/>
                <a:ea typeface="+mn-ea"/>
                <a:cs typeface="+mn-cs"/>
              </a:rPr>
              <a:t>Shards</a:t>
            </a:r>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When using data virtualization alone, the last step of saving the data to the Data Pool is skipped, and the results are just processed and returned through the PolyBase Connector to the Compute Pool, back to the SQL Server Master Instance, and finally to the user.</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Combining the enhanced PolyBase connectors with the SQL Server 2019 BDC Data Pools as described creates a scale-out data mart, where data from external sources can be partitioned and cached across all the SQL Server instances in the Data Pool. The </a:t>
            </a:r>
            <a:r>
              <a:rPr lang="en-US" sz="1200" b="0" i="0" kern="1200" dirty="0" err="1">
                <a:solidFill>
                  <a:schemeClr val="tx1"/>
                </a:solidFill>
                <a:effectLst/>
                <a:latin typeface="+mn-lt"/>
                <a:ea typeface="+mn-ea"/>
                <a:cs typeface="+mn-cs"/>
              </a:rPr>
              <a:t>sharding</a:t>
            </a:r>
            <a:r>
              <a:rPr lang="en-US" sz="1200" b="0" i="0" kern="1200" dirty="0">
                <a:solidFill>
                  <a:schemeClr val="tx1"/>
                </a:solidFill>
                <a:effectLst/>
                <a:latin typeface="+mn-lt"/>
                <a:ea typeface="+mn-ea"/>
                <a:cs typeface="+mn-cs"/>
              </a:rPr>
              <a:t> of data is managed by the BDC, abstracting that complexity from the end users and calling systems. There can also be more than one scale-out data mart within a given Data Pool, and these can also be combined.</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How does this differ from a traditional data warehouse, such as Azure SQL Data Warehouse? The biggest difference is that a data warehouse is typically a </a:t>
            </a:r>
            <a:r>
              <a:rPr lang="en-US" sz="1200" b="0" i="0" u="none" strike="noStrike" kern="1200" dirty="0">
                <a:solidFill>
                  <a:schemeClr val="tx1"/>
                </a:solidFill>
                <a:effectLst/>
                <a:latin typeface="+mn-lt"/>
                <a:ea typeface="+mn-ea"/>
                <a:cs typeface="+mn-cs"/>
                <a:hlinkClick r:id="rId3"/>
              </a:rPr>
              <a:t>massively parallel processing</a:t>
            </a:r>
            <a:r>
              <a:rPr lang="en-US" sz="1200" b="0" i="0" kern="1200" dirty="0">
                <a:solidFill>
                  <a:schemeClr val="tx1"/>
                </a:solidFill>
                <a:effectLst/>
                <a:latin typeface="+mn-lt"/>
                <a:ea typeface="+mn-ea"/>
                <a:cs typeface="+mn-cs"/>
              </a:rPr>
              <a:t> system (MPP), where SQL Server 2019 BDC is not. Although SQL Server 2019 big data clusters have separate compute and storage pools, that is where the similarities to an MPP system end. A disadvantage of using MPP systems is that the differences in querying, modeling, and data partitioning mean that MPP solutions require a different skillset. When you choose to use SQL Server 2019 BDC for your data mart, you can use your existing skillset and maintain compatibility with existing software that are written to query SQL Server databases.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4254477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What methods can be used to ensure the best performance when querying data?</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a:t>
            </a:r>
            <a:r>
              <a:rPr lang="en-US" sz="1200" b="0" i="0" u="none" strike="noStrike" kern="1200" dirty="0">
                <a:solidFill>
                  <a:schemeClr val="tx1"/>
                </a:solidFill>
                <a:effectLst/>
                <a:latin typeface="+mn-lt"/>
                <a:ea typeface="+mn-ea"/>
                <a:cs typeface="+mn-cs"/>
                <a:hlinkClick r:id="rId3"/>
              </a:rPr>
              <a:t>Intelligent Query Processing</a:t>
            </a:r>
            <a:r>
              <a:rPr lang="en-US" sz="1200" b="0" i="0" kern="1200" dirty="0">
                <a:solidFill>
                  <a:schemeClr val="tx1"/>
                </a:solidFill>
                <a:effectLst/>
                <a:latin typeface="+mn-lt"/>
                <a:ea typeface="+mn-ea"/>
                <a:cs typeface="+mn-cs"/>
              </a:rPr>
              <a:t> (QP) features of SQL Server 2019, coupled with Automatic Plan Correction, can be used to improve the performance of existing workloads with minimal work. The key to enabling these features in SQL Server 2019 is to set the </a:t>
            </a:r>
            <a:r>
              <a:rPr lang="en-US" sz="1200" b="0" i="0" u="none" strike="noStrike" kern="1200" dirty="0">
                <a:solidFill>
                  <a:schemeClr val="tx1"/>
                </a:solidFill>
                <a:effectLst/>
                <a:latin typeface="+mn-lt"/>
                <a:ea typeface="+mn-ea"/>
                <a:cs typeface="+mn-cs"/>
                <a:hlinkClick r:id="rId4"/>
              </a:rPr>
              <a:t>database compatibility level</a:t>
            </a:r>
            <a:r>
              <a:rPr lang="en-US" sz="1200" b="0" i="0" kern="1200" dirty="0">
                <a:solidFill>
                  <a:schemeClr val="tx1"/>
                </a:solidFill>
                <a:effectLst/>
                <a:latin typeface="+mn-lt"/>
                <a:ea typeface="+mn-ea"/>
                <a:cs typeface="+mn-cs"/>
              </a:rPr>
              <a:t> to 150.</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In addition, you can take advantage of the distributed architecture of SQL Server 2019 BDC to increase performance where needed. Each component can be scaled out separately to improve performance where needed, such as the SQL Server Master Instance, Compute Pool, Data Pool, and Storage Pool. Each are contained within Kubernetes nodes that contain pods that can be increased in number to add more resources to the instances contained within. Performance of PolyBase queries can be boosted further by distributing the cross-partition aggregation and shuffling of the filtered query results to the Compute Pools that are comprised of multiple SQL Server instances that work together.</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Another option for processing flat files stored in the HDFS cluster within the Storage Pool, as an alternative to PolyBase, is to take advantage of Apache Spark within the Storage Pool. Spark is made accessible through the Knox gateway, using Livy to send Spark Jobs. Data scientists and engineers use Jupyter notebooks as an easy way to directly query against the Spark kernel, which is optimized to process huge amounts of data at scale, boosted by in-memory and other optimizations that make using Spark up to 100x faster than Hadoop in most workloads. In this way, users can take advantage of high volume data processing in Spark, followed by writing the data to SQL Server for access to line-of-business applications. Big Data Clusters provides a new MSSQL Spark connector that uses SQL Server bulk write APIs for a performant Spark to SQL write.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7575604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What would be used to solve the AI requirements?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When performing AI operations, such as Machine Learning and Deep Learning, there are several steps one must perform. The source data can be ingested in a number of ways and in different speeds, from real-time streaming to batch data movement performed through orchestration using tools like Azure Data Factory and SSIS. This data, whether structured or unstructured, can be stored or accessed through the SQL Server 2019 BDC Data Pool and Storage Pool at scale. At this stage, data engineers and/or data scientists conduct data preparation steps to ready the data for model training and testing. This is also when the users will </a:t>
            </a:r>
            <a:r>
              <a:rPr lang="en-US" sz="1200" b="0" i="0" u="none" strike="noStrike" kern="1200" dirty="0" err="1">
                <a:solidFill>
                  <a:schemeClr val="tx1"/>
                </a:solidFill>
                <a:effectLst/>
                <a:latin typeface="+mn-lt"/>
                <a:ea typeface="+mn-ea"/>
                <a:cs typeface="+mn-cs"/>
                <a:hlinkClick r:id="rId3"/>
              </a:rPr>
              <a:t>featurize</a:t>
            </a:r>
            <a:r>
              <a:rPr lang="en-US" sz="1200" b="0" i="0" u="none" strike="noStrike" kern="1200" dirty="0">
                <a:solidFill>
                  <a:schemeClr val="tx1"/>
                </a:solidFill>
                <a:effectLst/>
                <a:latin typeface="+mn-lt"/>
                <a:ea typeface="+mn-ea"/>
                <a:cs typeface="+mn-cs"/>
                <a:hlinkClick r:id="rId3"/>
              </a:rPr>
              <a:t> and label</a:t>
            </a:r>
            <a:r>
              <a:rPr lang="en-US" sz="1200" b="0" i="0" kern="1200" dirty="0">
                <a:solidFill>
                  <a:schemeClr val="tx1"/>
                </a:solidFill>
                <a:effectLst/>
                <a:latin typeface="+mn-lt"/>
                <a:ea typeface="+mn-ea"/>
                <a:cs typeface="+mn-cs"/>
              </a:rPr>
              <a:t> the data. During this stage, they can access the Data Pool and Storage Pool data stores directly to query the data and use a subset for training and testing the model.</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SQL Server Master Instance in the BDC installs with SQL Machine Learning Services. In this way, SQL Server 2019 BDC provides </a:t>
            </a:r>
            <a:r>
              <a:rPr lang="en-US" sz="1200" b="1" i="0" kern="1200" dirty="0">
                <a:solidFill>
                  <a:schemeClr val="tx1"/>
                </a:solidFill>
                <a:effectLst/>
                <a:latin typeface="+mn-lt"/>
                <a:ea typeface="+mn-ea"/>
                <a:cs typeface="+mn-cs"/>
              </a:rPr>
              <a:t>Integrated AI and Machine Learning</a:t>
            </a:r>
            <a:r>
              <a:rPr lang="en-US" sz="1200" b="0" i="0" kern="1200" dirty="0">
                <a:solidFill>
                  <a:schemeClr val="tx1"/>
                </a:solidFill>
                <a:effectLst/>
                <a:latin typeface="+mn-lt"/>
                <a:ea typeface="+mn-ea"/>
                <a:cs typeface="+mn-cs"/>
              </a:rPr>
              <a:t>. Spark can be used as well as built-in AI tools in SQL Server, using R, Python, Scala, or Java.</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Data scientists can continue to use big data ecosystem tools against HDFS while also utilizing easy, real-time access to the high-value data in SQL Server because it is all part of one integrated, complete system.</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3861725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What would be used to solve the AI requirements?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When performing AI operations, such as Machine Learning and Deep Learning, there are several steps one must perform. The source data can be ingested in a number of ways and in different speeds, from real-time streaming to batch data movement performed through orchestration using tools like Azure Data Factory and SSIS. This data, whether structured or unstructured, can be stored or accessed through the SQL Server 2019 BDC Data Pool and Storage Pool at scale. At this stage, data engineers and/or data scientists conduct data preparation steps to ready the data for model training and testing. This is also when the users will </a:t>
            </a:r>
            <a:r>
              <a:rPr lang="en-US" sz="1200" b="0" i="0" u="none" strike="noStrike" kern="1200" dirty="0" err="1">
                <a:solidFill>
                  <a:schemeClr val="tx1"/>
                </a:solidFill>
                <a:effectLst/>
                <a:latin typeface="+mn-lt"/>
                <a:ea typeface="+mn-ea"/>
                <a:cs typeface="+mn-cs"/>
                <a:hlinkClick r:id="rId3"/>
              </a:rPr>
              <a:t>featurize</a:t>
            </a:r>
            <a:r>
              <a:rPr lang="en-US" sz="1200" b="0" i="0" u="none" strike="noStrike" kern="1200" dirty="0">
                <a:solidFill>
                  <a:schemeClr val="tx1"/>
                </a:solidFill>
                <a:effectLst/>
                <a:latin typeface="+mn-lt"/>
                <a:ea typeface="+mn-ea"/>
                <a:cs typeface="+mn-cs"/>
                <a:hlinkClick r:id="rId3"/>
              </a:rPr>
              <a:t> and label</a:t>
            </a:r>
            <a:r>
              <a:rPr lang="en-US" sz="1200" b="0" i="0" kern="1200" dirty="0">
                <a:solidFill>
                  <a:schemeClr val="tx1"/>
                </a:solidFill>
                <a:effectLst/>
                <a:latin typeface="+mn-lt"/>
                <a:ea typeface="+mn-ea"/>
                <a:cs typeface="+mn-cs"/>
              </a:rPr>
              <a:t> the data. During this stage, they can access the Data Pool and Storage Pool data stores directly to query the data and use a subset for training and testing the model.</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0119953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How will you execute and train the Machine Learning model(s) used for the solution?</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There are two options for training the Machine Learning models. Data scientists can use SQL Machine Learning Services, which is installed with the SQL Server Master Instance in the BDC. This allows model training, evaluation, and storage, and data from all parts of the BDC are available. With this feature, data scientists can use languages and libraries in R, Python, and Java. In this scenario, a data scientist writes R or Python code, and a T-SQL developer wraps that code in a stored procedure. The code can be used to train and evaluate machine learning models, and those models can be stored in the SQL Server Master Instance for scoring. They could optionally deploy the models to the App Pool where an instance of the Machine Learning Server is running. Applications could then use REST-based calls to the service for scoring.</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Another option is to take advantage of Apache Spark to train machine learning and deep learning models. The Spark platform located within the Storage Pool is accessible through the Knox gateway, using Livy to send Spark jobs. With Apache Spark, you have full access to the full ecosystem of AI libraries, such as Spark ML, </a:t>
            </a:r>
            <a:r>
              <a:rPr lang="en-US" sz="1200" b="0" i="0" kern="1200" dirty="0" err="1">
                <a:solidFill>
                  <a:schemeClr val="tx1"/>
                </a:solidFill>
                <a:effectLst/>
                <a:latin typeface="+mn-lt"/>
                <a:ea typeface="+mn-ea"/>
                <a:cs typeface="+mn-cs"/>
              </a:rPr>
              <a:t>Keras</a:t>
            </a:r>
            <a:r>
              <a:rPr lang="en-US" sz="1200" b="0" i="0" kern="1200" dirty="0">
                <a:solidFill>
                  <a:schemeClr val="tx1"/>
                </a:solidFill>
                <a:effectLst/>
                <a:latin typeface="+mn-lt"/>
                <a:ea typeface="+mn-ea"/>
                <a:cs typeface="+mn-cs"/>
              </a:rPr>
              <a:t>, and </a:t>
            </a:r>
            <a:r>
              <a:rPr lang="en-US" sz="1200" b="0" i="0" kern="1200" dirty="0" err="1">
                <a:solidFill>
                  <a:schemeClr val="tx1"/>
                </a:solidFill>
                <a:effectLst/>
                <a:latin typeface="+mn-lt"/>
                <a:ea typeface="+mn-ea"/>
                <a:cs typeface="+mn-cs"/>
              </a:rPr>
              <a:t>Tensorflow</a:t>
            </a:r>
            <a:r>
              <a:rPr lang="en-US" sz="1200" b="0" i="0" kern="1200" dirty="0">
                <a:solidFill>
                  <a:schemeClr val="tx1"/>
                </a:solidFill>
                <a:effectLst/>
                <a:latin typeface="+mn-lt"/>
                <a:ea typeface="+mn-ea"/>
                <a:cs typeface="+mn-cs"/>
              </a:rPr>
              <a:t>. The easiest way to execute Spark jobs is to connect to the BDC with Azure Data Studio, and execute Spark queries within Jupyter notebooks. The models can be trained, evaluated, and executed within these notebooks. In the case of the requirement to predict battery lifetimes, WWI would create a Jupyter notebook that uses the Spark kernel to train a model to predict the battery lifetime, apply the model to make batch predictions against a set of vehicle telemetry, and save the scored telemetry to an external table that they can query using SQL.</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Notebooks were traditionally provided by applications such as MATLAB and Wolfram Mathematica to help scientists, students, professors, and mathematicians create self-documenting notebooks that others can use to reproduce experiments. To accomplish this, notebooks contain a combination of runnable code, output, formatted text, and visualizations. Over the past several years, web-based interactive notebooks have gained popularity with data scientists and data engineers to conduct exploratory data analysis and model training using a number of languages, such as Python, Scala, SQL, R, and others.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Notebooks are made up of one or more of cells that allow for the execution of the code snippets or commands within those cells. They store commands and the results of running those commands. If you are used to developing software and applications using your favorite IDE, then you will realize that there are some disadvantages to using notebooks in place of a more traditional development platform. For example, you cannot set breakpoints and run in debug mode, allowing you to step through the code and inspect object and environment states during execution. However, there are many advantages notebooks do provide. They offer an environment that allows for exploration, documentation, collaboration, and visualization. When a data scientist creates and shares it with a colleague, they are sharing notes and insights about the data with access to all of the queries, formulas, visualizations, and models. This enables interactive conversations and further exploration, with simple reproducibility by anyone running the notebook in the same or similar environment, without others needing to know a sequence of shell commands and environment variables known only to the original author. This collaborative knowledge exchange within an easy to share self-contained package is far more valuable than simply sharing a static, final report.</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536758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How will you monitor and troubleshoot issues with the big data cluster?</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When you need to monitor and troubleshoot your big data cluster, some of your options are quite different than what you may be used to in a typical Windows-based, or even Linux installation. No longer are you viewing Windows event logs or other familiar locations to view metrics and system-level information about your SQL environment. This is because the services that comprise your big data cluster are distributed across multiple Kubernetes pods. If you are unfamiliar with Kubernetes or Docker containers, then you may not know where to start.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On the other hand, monitoring and managing SQL Server 2019 itself is very much the </a:t>
            </a:r>
            <a:r>
              <a:rPr lang="en-US" sz="1200" b="0" i="0" u="none" strike="noStrike" kern="1200" dirty="0">
                <a:solidFill>
                  <a:schemeClr val="tx1"/>
                </a:solidFill>
                <a:effectLst/>
                <a:latin typeface="+mn-lt"/>
                <a:ea typeface="+mn-ea"/>
                <a:cs typeface="+mn-cs"/>
                <a:hlinkClick r:id="rId3"/>
              </a:rPr>
              <a:t>same process as you would normally perform for any SQL Server system</a:t>
            </a:r>
            <a:r>
              <a:rPr lang="en-US" sz="1200" b="0" i="0" kern="1200" dirty="0">
                <a:solidFill>
                  <a:schemeClr val="tx1"/>
                </a:solidFill>
                <a:effectLst/>
                <a:latin typeface="+mn-lt"/>
                <a:ea typeface="+mn-ea"/>
                <a:cs typeface="+mn-cs"/>
              </a:rPr>
              <a:t>. You have the same type of services, surface points, security areas, and other control factors as in a stand-alone installation of SQL server. The tools you have available for managing the Master Instance in the SQL Server BDC are the same as managing a stand-alone installation, including SQL Server Management Studio, command-line interfaces, Azure Data Studio, and third party tools.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For the cluster components, you have three primary interfaces to use: The cluster administration portal, </a:t>
            </a:r>
            <a:r>
              <a:rPr lang="en-US" sz="1200" b="0" i="0" kern="1200" dirty="0" err="1">
                <a:solidFill>
                  <a:schemeClr val="tx1"/>
                </a:solidFill>
                <a:effectLst/>
                <a:latin typeface="+mn-lt"/>
                <a:ea typeface="+mn-ea"/>
                <a:cs typeface="+mn-cs"/>
              </a:rPr>
              <a:t>kubectl</a:t>
            </a:r>
            <a:r>
              <a:rPr lang="en-US" sz="1200" b="0" i="0" kern="1200" dirty="0">
                <a:solidFill>
                  <a:schemeClr val="tx1"/>
                </a:solidFill>
                <a:effectLst/>
                <a:latin typeface="+mn-lt"/>
                <a:ea typeface="+mn-ea"/>
                <a:cs typeface="+mn-cs"/>
              </a:rPr>
              <a:t> (Kubernetes tool), and the Kubernetes dashboard.</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cluster administration portal can be used to monitor and troubleshoot your SQL Server 2019 Big Data cluster.</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cluster administration portal allows you to:</a:t>
            </a:r>
          </a:p>
          <a:p>
            <a:endParaRPr lang="en-US" sz="12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Quickly view number of pods running and any issues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Monitor deployment status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View available service endpoints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View controller and SQL Server master instance</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Drill down information on pods, including accessing Grafana dashboards and Kibana logs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0352824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How will you monitor and troubleshoot issues with the big data cluster?</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cluster administration portal allows you to:</a:t>
            </a:r>
          </a:p>
          <a:p>
            <a:endParaRPr lang="en-US" sz="12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Quickly view number of pods running and any issues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Monitor deployment status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View available service endpoints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View controller and SQL Server master instance</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Drill down information on pods, including accessing Grafana dashboards and Kibana logs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3194429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How do we centrally manage and monitor the cluster once deployed?</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Kubernetes is responsible for the state of the SQL Server big data cluster. Kubernetes provides the orchestration to build and configure cluster nodes, assign pods to nodes, and monitor the health of the cluster.</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 SQL Server big data cluster is a cluster of Linux containers managed by a control plane that consists of a Kubernetes master, the SQL Server master instance, and other cluster-level services; such as the Hive </a:t>
            </a:r>
            <a:r>
              <a:rPr lang="en-US" sz="1200" b="0" i="0" kern="1200" dirty="0" err="1">
                <a:solidFill>
                  <a:schemeClr val="tx1"/>
                </a:solidFill>
                <a:effectLst/>
                <a:latin typeface="+mn-lt"/>
                <a:ea typeface="+mn-ea"/>
                <a:cs typeface="+mn-cs"/>
              </a:rPr>
              <a:t>Metastore</a:t>
            </a:r>
            <a:r>
              <a:rPr lang="en-US" sz="1200" b="0" i="0" kern="1200" dirty="0">
                <a:solidFill>
                  <a:schemeClr val="tx1"/>
                </a:solidFill>
                <a:effectLst/>
                <a:latin typeface="+mn-lt"/>
                <a:ea typeface="+mn-ea"/>
                <a:cs typeface="+mn-cs"/>
              </a:rPr>
              <a:t> and Spark Driver.</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583263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Do our workloads require us to use a data warehouse, or will a data mart suffice?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Most of WWI's workloads can be processed without any data movement whatsoever, using Data Virtualization enabled by the Compute Pool and enhanced PolyBase connectors. However, some workloads may require denormalization and pre-aggregation of data for use in reporting, historical records, and other specific data scenarios. For these scenarios, we recommend combining the enhanced PolyBase connectors with the SQL Server 2019 BDC Data Pools to create a scale-out data mart, where data from external sources can be partitioned and cached across all the SQL Server instances in the Data Pool. The </a:t>
            </a:r>
            <a:r>
              <a:rPr lang="en-US" sz="1200" b="0" i="0" kern="1200" dirty="0" err="1">
                <a:solidFill>
                  <a:schemeClr val="tx1"/>
                </a:solidFill>
                <a:effectLst/>
                <a:latin typeface="+mn-lt"/>
                <a:ea typeface="+mn-ea"/>
                <a:cs typeface="+mn-cs"/>
              </a:rPr>
              <a:t>sharding</a:t>
            </a:r>
            <a:r>
              <a:rPr lang="en-US" sz="1200" b="0" i="0" kern="1200" dirty="0">
                <a:solidFill>
                  <a:schemeClr val="tx1"/>
                </a:solidFill>
                <a:effectLst/>
                <a:latin typeface="+mn-lt"/>
                <a:ea typeface="+mn-ea"/>
                <a:cs typeface="+mn-cs"/>
              </a:rPr>
              <a:t> of data is managed by the BDC, abstracting that complexity from the end users and calling systems. There can also be more than one scale-out data mart within a given Data Pool, and these can also be combined.</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There are advantages of using a data mart over a data warehouse. Data warehouses are typically </a:t>
            </a:r>
            <a:r>
              <a:rPr lang="en-US" sz="1200" b="0" i="0" u="none" strike="noStrike" kern="1200" dirty="0">
                <a:solidFill>
                  <a:schemeClr val="tx1"/>
                </a:solidFill>
                <a:effectLst/>
                <a:latin typeface="+mn-lt"/>
                <a:ea typeface="+mn-ea"/>
                <a:cs typeface="+mn-cs"/>
                <a:hlinkClick r:id="rId3"/>
              </a:rPr>
              <a:t>massively parallel processing</a:t>
            </a:r>
            <a:r>
              <a:rPr lang="en-US" sz="1200" b="0" i="0" kern="1200" dirty="0">
                <a:solidFill>
                  <a:schemeClr val="tx1"/>
                </a:solidFill>
                <a:effectLst/>
                <a:latin typeface="+mn-lt"/>
                <a:ea typeface="+mn-ea"/>
                <a:cs typeface="+mn-cs"/>
              </a:rPr>
              <a:t> systems (MPP), where querying, modeling, and data partitioning require a different skillset. When you choose to use SQL Server 2019 BDC for your data mart, you can use your existing skillset and maintain compatibility with existing software that are written to query SQL Server databases. Also, when creating a data mart in SQL Server 2019 BDC, you are doing so from within a system that already gives you access to the multiple data sources, internal and external, that would otherwise have to be moved to an external data warehouse. This means you have faster access to fresh data while taking advantage of the benefits of distributed caching of data the data mart provides.</a:t>
            </a:r>
          </a:p>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1300811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Will moving to container-based SQL clusters be complex and too high of an operational and management cost for our IT team?</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Kubernetes is an open source container orchestrator, which is used to scale container deployments within the cluster according to need. The Kubernetes cluster comprises a set of machines called nodes. One node controls the cluster and is designated the master node, with all remaining nodes are worker nodes. The master is responsible for distributing work between the workers, and for monitoring the health of the cluster.</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151355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4</a:t>
            </a:fld>
            <a:endParaRPr lang="en-US"/>
          </a:p>
        </p:txBody>
      </p:sp>
    </p:spTree>
    <p:extLst>
      <p:ext uri="{BB962C8B-B14F-4D97-AF65-F5344CB8AC3E}">
        <p14:creationId xmlns:p14="http://schemas.microsoft.com/office/powerpoint/2010/main" val="181249839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How can SQL Server 2019 help us protect PII data and remain GDPR compliant?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SQL Server 2019 includes the following security features that can help with PII data security and GDPR compliance:</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Dynamic Data Masking</a:t>
            </a:r>
            <a:r>
              <a:rPr lang="en-US" sz="1200" b="0" i="0" kern="1200" dirty="0">
                <a:solidFill>
                  <a:schemeClr val="tx1"/>
                </a:solidFill>
                <a:effectLst/>
                <a:latin typeface="+mn-lt"/>
                <a:ea typeface="+mn-ea"/>
                <a:cs typeface="+mn-cs"/>
              </a:rPr>
              <a:t> - Limits sensitive data exposure by masking it to non-privileged users.</a:t>
            </a:r>
          </a:p>
          <a:p>
            <a:r>
              <a:rPr lang="en-US" sz="1200" b="1" i="0" kern="1200" dirty="0">
                <a:solidFill>
                  <a:schemeClr val="tx1"/>
                </a:solidFill>
                <a:effectLst/>
                <a:latin typeface="+mn-lt"/>
                <a:ea typeface="+mn-ea"/>
                <a:cs typeface="+mn-cs"/>
              </a:rPr>
              <a:t>Row-Level Security</a:t>
            </a:r>
            <a:r>
              <a:rPr lang="en-US" sz="1200" b="0" i="0" kern="1200" dirty="0">
                <a:solidFill>
                  <a:schemeClr val="tx1"/>
                </a:solidFill>
                <a:effectLst/>
                <a:latin typeface="+mn-lt"/>
                <a:ea typeface="+mn-ea"/>
                <a:cs typeface="+mn-cs"/>
              </a:rPr>
              <a:t> - Used to implement restrictions on which specific rows within database tables are accessible to certain database users; based on either group membership or execution context.</a:t>
            </a:r>
          </a:p>
          <a:p>
            <a:r>
              <a:rPr lang="en-US" sz="1200" b="1" i="0" kern="1200" dirty="0">
                <a:solidFill>
                  <a:schemeClr val="tx1"/>
                </a:solidFill>
                <a:effectLst/>
                <a:latin typeface="+mn-lt"/>
                <a:ea typeface="+mn-ea"/>
                <a:cs typeface="+mn-cs"/>
              </a:rPr>
              <a:t>Always Encrypted with Secure Enclaves</a:t>
            </a:r>
            <a:r>
              <a:rPr lang="en-US" sz="1200" b="0" i="0" kern="1200" dirty="0">
                <a:solidFill>
                  <a:schemeClr val="tx1"/>
                </a:solidFill>
                <a:effectLst/>
                <a:latin typeface="+mn-lt"/>
                <a:ea typeface="+mn-ea"/>
                <a:cs typeface="+mn-cs"/>
              </a:rPr>
              <a:t> - Protects the confidentiality of sensitive data from malware and high-privileged </a:t>
            </a:r>
            <a:r>
              <a:rPr lang="en-US" sz="1200" b="1" i="0" kern="1200" dirty="0">
                <a:solidFill>
                  <a:schemeClr val="tx1"/>
                </a:solidFill>
                <a:effectLst/>
                <a:latin typeface="+mn-lt"/>
                <a:ea typeface="+mn-ea"/>
                <a:cs typeface="+mn-cs"/>
              </a:rPr>
              <a:t>unauthorized</a:t>
            </a:r>
            <a:r>
              <a:rPr lang="en-US" sz="1200" b="0" i="0" kern="1200" dirty="0">
                <a:solidFill>
                  <a:schemeClr val="tx1"/>
                </a:solidFill>
                <a:effectLst/>
                <a:latin typeface="+mn-lt"/>
                <a:ea typeface="+mn-ea"/>
                <a:cs typeface="+mn-cs"/>
              </a:rPr>
              <a:t> users of SQL Server. A </a:t>
            </a:r>
            <a:r>
              <a:rPr lang="en-US" sz="1200" b="0" i="1" kern="1200" dirty="0">
                <a:solidFill>
                  <a:schemeClr val="tx1"/>
                </a:solidFill>
                <a:effectLst/>
                <a:latin typeface="+mn-lt"/>
                <a:ea typeface="+mn-ea"/>
                <a:cs typeface="+mn-cs"/>
              </a:rPr>
              <a:t>high-privileged unauthorized user</a:t>
            </a:r>
            <a:r>
              <a:rPr lang="en-US" sz="1200" b="0" i="0" kern="1200" dirty="0">
                <a:solidFill>
                  <a:schemeClr val="tx1"/>
                </a:solidFill>
                <a:effectLst/>
                <a:latin typeface="+mn-lt"/>
                <a:ea typeface="+mn-ea"/>
                <a:cs typeface="+mn-cs"/>
              </a:rPr>
              <a:t> is a DBA, admin, or anyone else who has legitimate access to server instances, VMs, etc., but who should not have access to some or all of the actual data.</a:t>
            </a:r>
          </a:p>
          <a:p>
            <a:r>
              <a:rPr lang="en-US" sz="1200" b="1" i="0" kern="1200" dirty="0">
                <a:solidFill>
                  <a:schemeClr val="tx1"/>
                </a:solidFill>
                <a:effectLst/>
                <a:latin typeface="+mn-lt"/>
                <a:ea typeface="+mn-ea"/>
                <a:cs typeface="+mn-cs"/>
              </a:rPr>
              <a:t>SQL Data Discovery and Classification tool</a:t>
            </a:r>
            <a:r>
              <a:rPr lang="en-US" sz="1200" b="0" i="0" kern="1200" dirty="0">
                <a:solidFill>
                  <a:schemeClr val="tx1"/>
                </a:solidFill>
                <a:effectLst/>
                <a:latin typeface="+mn-lt"/>
                <a:ea typeface="+mn-ea"/>
                <a:cs typeface="+mn-cs"/>
              </a:rPr>
              <a:t> - Tool built into SQL Server Management Studio (SSMS) for discovering, classifying, labeling, and reporting the sensitive data in a database.</a:t>
            </a:r>
          </a:p>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5193835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7128555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AB9A6D4-FB34-4BDB-BA1E-7271914431FC}" type="datetime8">
              <a:rPr lang="en-US" smtClean="0">
                <a:solidFill>
                  <a:prstClr val="black"/>
                </a:solidFill>
              </a:rPr>
              <a:t>7/8/2019 12:29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42</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40113440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Wide World Importers (WWI) is a traditional brick and mortar business with a long track record of success, generating profits through strong retail store sales of their unique offering of affordable products from around the world. They have a great training program for new employees, that focuses on connecting with their customers and providing great face-to-face customer service. This strong focus on customer relationships has helped set WWI apart from their competitors.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WWI's evolution of services over the years has helped them expand their reach beyond the walls of their retail stores into the web and mobile space.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677108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006217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kern="1200" dirty="0">
                <a:solidFill>
                  <a:schemeClr val="tx1"/>
                </a:solidFill>
                <a:latin typeface="+mn-lt"/>
                <a:ea typeface="+mn-ea"/>
                <a:cs typeface="+mn-cs"/>
              </a:rPr>
              <a:t>WWI’s new omni-channel strategy has g</a:t>
            </a:r>
            <a:r>
              <a:rPr lang="en-US" dirty="0"/>
              <a:t>enerated a significant amount of additional data, and data formats. These new platforms were added without integrating into the OLTP system data or Business Intelligence infrastructures. As a result, "silos" of data stores have developed.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WWI's technology team has recognized they must address the fact that they have quickly outgrown their ability to handle data.</a:t>
            </a:r>
            <a:endParaRPr lang="en-US" sz="800" dirty="0">
              <a:solidFill>
                <a:schemeClr val="tx1"/>
              </a:solidFill>
            </a:endParaRPr>
          </a:p>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603384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As they added new e-commerce channels to expand the customer base, consumer demand also increased. This increased demand from more customers ordering products through more channels generated more data. Now WWI has new challenges to address:</a:t>
            </a:r>
          </a:p>
          <a:p>
            <a:endParaRPr lang="en-US" sz="12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Increased consumer demand, leading to increased app data</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They are unable to determine business trends because of siloed insights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They have a rising data management footprint, increasing cost and complexity</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New development challenges resulting from more deployment targets and duplicated code</a:t>
            </a:r>
          </a:p>
          <a:p>
            <a:br>
              <a:rPr lang="en-US" dirty="0"/>
            </a:b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401119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WWI has considered using a traditional data warehouse to join data from their disparate systems to gain insights in one location. Their biggest concerns with this approach are the amount of time to put such a system in place and properly maintain it, but even more so, having an inherent delay between when new data is written to the source system and when that data is moved into the data warehouse. They would like to have access to data from all systems while it is fresh, but do so in a way that is highly scalable and able to support complex joins between the external sources and internal SQL server tables as well. They also want to be able to use their existing codebase while enabling a flexible scale-out architecture.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However, there are times when they would like to move data into storage to provide denormalized and aggregated representations of their data for reporting purposes. In other terms, a data mart. However, they would like to also take advantage of distributed storage of this data, which would include </a:t>
            </a:r>
            <a:r>
              <a:rPr lang="en-US" sz="1200" b="0" i="0" kern="1200" dirty="0" err="1">
                <a:solidFill>
                  <a:schemeClr val="tx1"/>
                </a:solidFill>
                <a:effectLst/>
                <a:latin typeface="+mn-lt"/>
                <a:ea typeface="+mn-ea"/>
                <a:cs typeface="+mn-cs"/>
              </a:rPr>
              <a:t>sharding</a:t>
            </a:r>
            <a:r>
              <a:rPr lang="en-US" sz="1200" b="0" i="0" kern="1200" dirty="0">
                <a:solidFill>
                  <a:schemeClr val="tx1"/>
                </a:solidFill>
                <a:effectLst/>
                <a:latin typeface="+mn-lt"/>
                <a:ea typeface="+mn-ea"/>
                <a:cs typeface="+mn-cs"/>
              </a:rPr>
              <a:t> the data across multiple databases. They are concerned about the level of effort to shard their data, access that data, and maintain the distributed system.</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0338738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7" y="2084187"/>
            <a:ext cx="8964185" cy="1793090"/>
          </a:xfrm>
          <a:noFill/>
        </p:spPr>
        <p:txBody>
          <a:bodyPr lIns="146304" tIns="91440" rIns="146304" bIns="91440" anchor="t" anchorCtr="0"/>
          <a:lstStyle>
            <a:lvl1pPr>
              <a:defRPr sz="4411" spc="-74"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3" y="3878586"/>
            <a:ext cx="8964187" cy="1792326"/>
          </a:xfrm>
          <a:noFill/>
        </p:spPr>
        <p:txBody>
          <a:bodyPr lIns="182880" tIns="146304" rIns="182880" bIns="146304">
            <a:noAutofit/>
          </a:bodyPr>
          <a:lstStyle>
            <a:lvl1pPr marL="0" indent="0">
              <a:spcBef>
                <a:spcPts val="0"/>
              </a:spcBef>
              <a:buNone/>
              <a:defRPr sz="2647" spc="0" baseline="0">
                <a:gradFill>
                  <a:gsLst>
                    <a:gs pos="5833">
                      <a:schemeClr val="tx1"/>
                    </a:gs>
                    <a:gs pos="53000">
                      <a:schemeClr val="tx1"/>
                    </a:gs>
                  </a:gsLst>
                  <a:lin ang="5400000" scaled="0"/>
                </a:gradFill>
                <a:latin typeface="+mj-lt"/>
              </a:defRPr>
            </a:lvl1pPr>
          </a:lstStyle>
          <a:p>
            <a:pPr lvl="0"/>
            <a:r>
              <a:rPr lang="en-US" dirty="0"/>
              <a:t>Speaker Name</a:t>
            </a:r>
          </a:p>
        </p:txBody>
      </p:sp>
      <p:sp>
        <p:nvSpPr>
          <p:cNvPr id="2" name="Footer Placeholder 1"/>
          <p:cNvSpPr>
            <a:spLocks noGrp="1"/>
          </p:cNvSpPr>
          <p:nvPr>
            <p:ph type="ftr" sz="quarter" idx="13"/>
          </p:nvPr>
        </p:nvSpPr>
        <p:spPr/>
        <p:txBody>
          <a:bodyPr/>
          <a:lstStyle/>
          <a:p>
            <a:r>
              <a:rPr>
                <a:gradFill>
                  <a:gsLst>
                    <a:gs pos="2239">
                      <a:srgbClr val="FFFFFF"/>
                    </a:gs>
                    <a:gs pos="11940">
                      <a:srgbClr val="FFFFFF"/>
                    </a:gs>
                  </a:gsLst>
                  <a:lin ang="5400000" scaled="0"/>
                </a:gra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FFFFFF"/>
                    </a:gs>
                    <a:gs pos="11940">
                      <a:srgbClr val="FFFFFF"/>
                    </a:gs>
                  </a:gsLst>
                  <a:lin ang="5400000" scaled="0"/>
                </a:gradFill>
              </a:rPr>
              <a:pPr/>
              <a:t>‹#›</a:t>
            </a:fld>
            <a:endParaRPr>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5226" y="470410"/>
            <a:ext cx="1606862" cy="352152"/>
          </a:xfrm>
          <a:prstGeom prst="rect">
            <a:avLst/>
          </a:prstGeom>
        </p:spPr>
      </p:pic>
    </p:spTree>
    <p:extLst>
      <p:ext uri="{BB962C8B-B14F-4D97-AF65-F5344CB8AC3E}">
        <p14:creationId xmlns:p14="http://schemas.microsoft.com/office/powerpoint/2010/main" val="35968570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pos="288">
          <p15:clr>
            <a:srgbClr val="C35EA4"/>
          </p15:clr>
        </p15:guide>
        <p15:guide id="2" pos="7545">
          <p15:clr>
            <a:srgbClr val="C35EA4"/>
          </p15:clr>
        </p15:guide>
        <p15:guide id="3" orient="horz" pos="302">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2283580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2349258608"/>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Title Microsoft Cloud Workshop">
    <p:bg>
      <p:bgPr>
        <a:solidFill>
          <a:schemeClr val="bg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CAC56D8-7E55-4F0C-8E9D-9362AAA1BE8A}"/>
              </a:ext>
            </a:extLst>
          </p:cNvPr>
          <p:cNvSpPr/>
          <p:nvPr userDrawn="1"/>
        </p:nvSpPr>
        <p:spPr>
          <a:xfrm>
            <a:off x="6752004" y="456225"/>
            <a:ext cx="5263783" cy="1421928"/>
          </a:xfrm>
          <a:prstGeom prst="rect">
            <a:avLst/>
          </a:prstGeom>
        </p:spPr>
        <p:txBody>
          <a:bodyPr wrap="square">
            <a:spAutoFit/>
          </a:bodyPr>
          <a:lstStyle/>
          <a:p>
            <a:pPr>
              <a:lnSpc>
                <a:spcPct val="90000"/>
              </a:lnSpc>
            </a:pPr>
            <a:r>
              <a:rPr lang="en-US" sz="4800" b="1" kern="1200" cap="none" spc="-98" baseline="0" dirty="0">
                <a:ln w="3175">
                  <a:noFill/>
                </a:ln>
                <a:solidFill>
                  <a:schemeClr val="tx1"/>
                </a:solidFill>
                <a:effectLst/>
                <a:latin typeface="Segoe UI" panose="020B0502040204020203" pitchFamily="34" charset="0"/>
                <a:ea typeface="+mn-ea"/>
                <a:cs typeface="Segoe UI" panose="020B0502040204020203" pitchFamily="34" charset="0"/>
              </a:rPr>
              <a:t>Microsoft Cloud Workshop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Title 1"/>
          <p:cNvSpPr>
            <a:spLocks noGrp="1"/>
          </p:cNvSpPr>
          <p:nvPr>
            <p:ph type="title" hasCustomPrompt="1"/>
          </p:nvPr>
        </p:nvSpPr>
        <p:spPr>
          <a:xfrm>
            <a:off x="269302" y="2084187"/>
            <a:ext cx="717133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pic>
        <p:nvPicPr>
          <p:cNvPr id="3" name="Picture 2">
            <a:extLst>
              <a:ext uri="{FF2B5EF4-FFF2-40B4-BE49-F238E27FC236}">
                <a16:creationId xmlns:a16="http://schemas.microsoft.com/office/drawing/2014/main" id="{808568F7-4F45-4989-B2E3-FDB6E8B1302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490042" y="2470958"/>
            <a:ext cx="2774430" cy="2774430"/>
          </a:xfrm>
          <a:prstGeom prst="rect">
            <a:avLst/>
          </a:prstGeom>
        </p:spPr>
      </p:pic>
    </p:spTree>
    <p:extLst>
      <p:ext uri="{BB962C8B-B14F-4D97-AF65-F5344CB8AC3E}">
        <p14:creationId xmlns:p14="http://schemas.microsoft.com/office/powerpoint/2010/main" val="17885549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11221734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5339116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1857660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2887915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1019594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23619996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87569245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56722354"/>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7102514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51778730"/>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833366522"/>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138466848"/>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1984904738"/>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5117626"/>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8419668"/>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94195682"/>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32211306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69739082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34" y="291112"/>
            <a:ext cx="11494682" cy="896518"/>
          </a:xfrm>
        </p:spPr>
        <p:txBody>
          <a:bodyPr/>
          <a:lstStyle>
            <a:lvl1pPr>
              <a:defRPr sz="4264">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48"/>
            <a:ext cx="10757098" cy="1441702"/>
          </a:xfrm>
        </p:spPr>
        <p:txBody>
          <a:bodyPr/>
          <a:lstStyle>
            <a:lvl1pPr>
              <a:defRPr sz="1912">
                <a:gradFill>
                  <a:gsLst>
                    <a:gs pos="1250">
                      <a:schemeClr val="tx1"/>
                    </a:gs>
                    <a:gs pos="100000">
                      <a:schemeClr val="tx1"/>
                    </a:gs>
                  </a:gsLst>
                  <a:lin ang="5400000" scaled="0"/>
                </a:gradFill>
                <a:latin typeface="+mn-lt"/>
              </a:defRPr>
            </a:lvl1pPr>
            <a:lvl2pPr>
              <a:defRPr sz="1765"/>
            </a:lvl2pPr>
            <a:lvl3pPr>
              <a:defRPr sz="1471"/>
            </a:lvl3pPr>
            <a:lvl4pPr>
              <a:defRPr sz="1324"/>
            </a:lvl4pPr>
            <a:lvl5pPr>
              <a:defRPr sz="13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6086449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7592681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73655177"/>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2227173609"/>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0959366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2488864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5553230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9" y="291114"/>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82"/>
            <a:ext cx="11653521" cy="168387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2"/>
          <p:cNvSpPr>
            <a:spLocks noGrp="1"/>
          </p:cNvSpPr>
          <p:nvPr>
            <p:ph type="ftr" sz="quarter" idx="3"/>
          </p:nvPr>
        </p:nvSpPr>
        <p:spPr>
          <a:xfrm>
            <a:off x="269242" y="6558796"/>
            <a:ext cx="3859607" cy="134483"/>
          </a:xfrm>
          <a:prstGeom prst="rect">
            <a:avLst/>
          </a:prstGeom>
        </p:spPr>
        <p:txBody>
          <a:bodyPr vert="horz" lIns="0" tIns="0" rIns="91440" bIns="0" rtlCol="0" anchor="ctr"/>
          <a:lstStyle>
            <a:lvl1pPr marL="0" algn="l" defTabSz="685692" rtl="0" eaLnBrk="1" latinLnBrk="0" hangingPunct="1">
              <a:defRPr lang="en-US" sz="662" kern="1200">
                <a:gradFill>
                  <a:gsLst>
                    <a:gs pos="2239">
                      <a:schemeClr val="tx1"/>
                    </a:gs>
                    <a:gs pos="11940">
                      <a:schemeClr val="tx1"/>
                    </a:gs>
                  </a:gsLst>
                  <a:lin ang="5400000" scaled="0"/>
                </a:gradFill>
                <a:latin typeface="+mn-lt"/>
                <a:ea typeface="+mn-ea"/>
                <a:cs typeface="+mn-cs"/>
              </a:defRPr>
            </a:lvl1pPr>
          </a:lstStyle>
          <a:p>
            <a:r>
              <a:rPr>
                <a:gradFill>
                  <a:gsLst>
                    <a:gs pos="2239">
                      <a:srgbClr val="505050"/>
                    </a:gs>
                    <a:gs pos="11940">
                      <a:srgbClr val="505050"/>
                    </a:gs>
                  </a:gsLst>
                  <a:lin ang="5400000" scaled="0"/>
                </a:gradFill>
              </a:rPr>
              <a:t>Microsoft Confidential</a:t>
            </a:r>
          </a:p>
        </p:txBody>
      </p:sp>
      <p:sp>
        <p:nvSpPr>
          <p:cNvPr id="6" name="Slide Number Placeholder 4"/>
          <p:cNvSpPr>
            <a:spLocks noGrp="1"/>
          </p:cNvSpPr>
          <p:nvPr>
            <p:ph type="sldNum" sz="quarter" idx="4"/>
          </p:nvPr>
        </p:nvSpPr>
        <p:spPr>
          <a:xfrm>
            <a:off x="11367168" y="6558796"/>
            <a:ext cx="555596" cy="134483"/>
          </a:xfrm>
          <a:prstGeom prst="rect">
            <a:avLst/>
          </a:prstGeom>
        </p:spPr>
        <p:txBody>
          <a:bodyPr vert="horz" lIns="91440" tIns="0" rIns="0" bIns="0" rtlCol="0" anchor="ctr"/>
          <a:lstStyle>
            <a:lvl1pPr algn="r">
              <a:defRPr lang="en-US" sz="662" b="0" kern="1200" smtClean="0">
                <a:gradFill>
                  <a:gsLst>
                    <a:gs pos="2239">
                      <a:schemeClr val="tx1"/>
                    </a:gs>
                    <a:gs pos="11940">
                      <a:schemeClr val="tx1"/>
                    </a:gs>
                  </a:gsLst>
                  <a:lin ang="5400000" scaled="0"/>
                </a:gradFill>
                <a:latin typeface="+mn-lt"/>
                <a:ea typeface="+mn-ea"/>
                <a:cs typeface="+mn-cs"/>
              </a:defRPr>
            </a:lvl1pPr>
          </a:lstStyle>
          <a:p>
            <a:pPr defTabSz="914554"/>
            <a:fld id="{27258FFF-F925-446B-8502-81C933981705}" type="slidenum">
              <a:rPr lang="en-US" smtClean="0">
                <a:gradFill>
                  <a:gsLst>
                    <a:gs pos="2239">
                      <a:srgbClr val="505050"/>
                    </a:gs>
                    <a:gs pos="11940">
                      <a:srgbClr val="505050"/>
                    </a:gs>
                  </a:gsLst>
                  <a:lin ang="5400000" scaled="0"/>
                </a:gradFill>
              </a:rPr>
              <a:pPr defTabSz="914554"/>
              <a:t>‹#›</a:t>
            </a:fld>
            <a:endParaRPr lang="en-US">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40408449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84" r:id="rId4"/>
    <p:sldLayoutId id="2147483685" r:id="rId5"/>
    <p:sldLayoutId id="2147483686" r:id="rId6"/>
    <p:sldLayoutId id="2147483687" r:id="rId7"/>
    <p:sldLayoutId id="2147483688" r:id="rId8"/>
    <p:sldLayoutId id="2147483689" r:id="rId9"/>
    <p:sldLayoutId id="2147483690" r:id="rId10"/>
    <p:sldLayoutId id="2147483692" r:id="rId11"/>
  </p:sldLayoutIdLst>
  <p:transition>
    <p:fade/>
  </p:transition>
  <p:hf sldNum="0" hdr="0" dt="0"/>
  <p:txStyles>
    <p:titleStyle>
      <a:lvl1pPr algn="l" defTabSz="685692" rtl="0" eaLnBrk="1" latinLnBrk="0" hangingPunct="1">
        <a:lnSpc>
          <a:spcPct val="90000"/>
        </a:lnSpc>
        <a:spcBef>
          <a:spcPct val="0"/>
        </a:spcBef>
        <a:buNone/>
        <a:defRPr lang="en-US" sz="3970"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080" marR="0" indent="-252080" algn="l" defTabSz="685692" rtl="0" eaLnBrk="1" fontAlgn="auto" latinLnBrk="0" hangingPunct="1">
        <a:lnSpc>
          <a:spcPct val="90000"/>
        </a:lnSpc>
        <a:spcBef>
          <a:spcPct val="20000"/>
        </a:spcBef>
        <a:spcAft>
          <a:spcPts val="0"/>
        </a:spcAft>
        <a:buClrTx/>
        <a:buSzPct val="90000"/>
        <a:buFont typeface="Arial" pitchFamily="34" charset="0"/>
        <a:buChar char="•"/>
        <a:tabLst/>
        <a:defRPr sz="2942" kern="1200" spc="0" baseline="0">
          <a:gradFill>
            <a:gsLst>
              <a:gs pos="1250">
                <a:schemeClr val="tx1"/>
              </a:gs>
              <a:gs pos="100000">
                <a:schemeClr val="tx1"/>
              </a:gs>
            </a:gsLst>
            <a:lin ang="5400000" scaled="0"/>
          </a:gradFill>
          <a:latin typeface="+mj-lt"/>
          <a:ea typeface="+mn-ea"/>
          <a:cs typeface="+mn-cs"/>
        </a:defRPr>
      </a:lvl1pPr>
      <a:lvl2pPr marL="429468" marR="0" indent="-177389"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182"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3pPr>
      <a:lvl4pPr marL="756235"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4pPr>
      <a:lvl5pPr marL="924288"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5pPr>
      <a:lvl6pPr marL="188565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501"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347"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19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692" rtl="0" eaLnBrk="1" latinLnBrk="0" hangingPunct="1">
        <a:defRPr sz="1324" kern="1200">
          <a:solidFill>
            <a:schemeClr val="tx1"/>
          </a:solidFill>
          <a:latin typeface="+mn-lt"/>
          <a:ea typeface="+mn-ea"/>
          <a:cs typeface="+mn-cs"/>
        </a:defRPr>
      </a:lvl1pPr>
      <a:lvl2pPr marL="342847" algn="l" defTabSz="685692" rtl="0" eaLnBrk="1" latinLnBrk="0" hangingPunct="1">
        <a:defRPr sz="1324" kern="1200">
          <a:solidFill>
            <a:schemeClr val="tx1"/>
          </a:solidFill>
          <a:latin typeface="+mn-lt"/>
          <a:ea typeface="+mn-ea"/>
          <a:cs typeface="+mn-cs"/>
        </a:defRPr>
      </a:lvl2pPr>
      <a:lvl3pPr marL="685692" algn="l" defTabSz="685692" rtl="0" eaLnBrk="1" latinLnBrk="0" hangingPunct="1">
        <a:defRPr sz="1324" kern="1200">
          <a:solidFill>
            <a:schemeClr val="tx1"/>
          </a:solidFill>
          <a:latin typeface="+mn-lt"/>
          <a:ea typeface="+mn-ea"/>
          <a:cs typeface="+mn-cs"/>
        </a:defRPr>
      </a:lvl3pPr>
      <a:lvl4pPr marL="1028540" algn="l" defTabSz="685692" rtl="0" eaLnBrk="1" latinLnBrk="0" hangingPunct="1">
        <a:defRPr sz="1324" kern="1200">
          <a:solidFill>
            <a:schemeClr val="tx1"/>
          </a:solidFill>
          <a:latin typeface="+mn-lt"/>
          <a:ea typeface="+mn-ea"/>
          <a:cs typeface="+mn-cs"/>
        </a:defRPr>
      </a:lvl4pPr>
      <a:lvl5pPr marL="1371383" algn="l" defTabSz="685692" rtl="0" eaLnBrk="1" latinLnBrk="0" hangingPunct="1">
        <a:defRPr sz="1324" kern="1200">
          <a:solidFill>
            <a:schemeClr val="tx1"/>
          </a:solidFill>
          <a:latin typeface="+mn-lt"/>
          <a:ea typeface="+mn-ea"/>
          <a:cs typeface="+mn-cs"/>
        </a:defRPr>
      </a:lvl5pPr>
      <a:lvl6pPr marL="1714232" algn="l" defTabSz="685692" rtl="0" eaLnBrk="1" latinLnBrk="0" hangingPunct="1">
        <a:defRPr sz="1324" kern="1200">
          <a:solidFill>
            <a:schemeClr val="tx1"/>
          </a:solidFill>
          <a:latin typeface="+mn-lt"/>
          <a:ea typeface="+mn-ea"/>
          <a:cs typeface="+mn-cs"/>
        </a:defRPr>
      </a:lvl6pPr>
      <a:lvl7pPr marL="2057077" algn="l" defTabSz="685692" rtl="0" eaLnBrk="1" latinLnBrk="0" hangingPunct="1">
        <a:defRPr sz="1324" kern="1200">
          <a:solidFill>
            <a:schemeClr val="tx1"/>
          </a:solidFill>
          <a:latin typeface="+mn-lt"/>
          <a:ea typeface="+mn-ea"/>
          <a:cs typeface="+mn-cs"/>
        </a:defRPr>
      </a:lvl7pPr>
      <a:lvl8pPr marL="2399923" algn="l" defTabSz="685692" rtl="0" eaLnBrk="1" latinLnBrk="0" hangingPunct="1">
        <a:defRPr sz="1324" kern="1200">
          <a:solidFill>
            <a:schemeClr val="tx1"/>
          </a:solidFill>
          <a:latin typeface="+mn-lt"/>
          <a:ea typeface="+mn-ea"/>
          <a:cs typeface="+mn-cs"/>
        </a:defRPr>
      </a:lvl8pPr>
      <a:lvl9pPr marL="2742770" algn="l" defTabSz="685692" rtl="0" eaLnBrk="1" latinLnBrk="0" hangingPunct="1">
        <a:defRPr sz="132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4">
          <p15:clr>
            <a:srgbClr val="A4A3A4"/>
          </p15:clr>
        </p15:guide>
        <p15:guide id="17" pos="4780">
          <p15:clr>
            <a:srgbClr val="A4A3A4"/>
          </p15:clr>
        </p15:guide>
        <p15:guide id="18" pos="5356">
          <p15:clr>
            <a:srgbClr val="A4A3A4"/>
          </p15:clr>
        </p15:guide>
        <p15:guide id="19" pos="5932">
          <p15:clr>
            <a:srgbClr val="A4A3A4"/>
          </p15:clr>
        </p15:guide>
        <p15:guide id="20" pos="6508">
          <p15:clr>
            <a:srgbClr val="A4A3A4"/>
          </p15:clr>
        </p15:guide>
        <p15:guide id="21" pos="7084">
          <p15:clr>
            <a:srgbClr val="A4A3A4"/>
          </p15:clr>
        </p15:guide>
        <p15:guide id="22" pos="7660">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48742257"/>
      </p:ext>
    </p:extLst>
  </p:cSld>
  <p:clrMap bg1="dk1" tx1="lt1" bg2="dk2" tx2="lt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 id="2147483683"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15.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15.xml"/><Relationship Id="rId4" Type="http://schemas.openxmlformats.org/officeDocument/2006/relationships/image" Target="../media/image18.sv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15.xml"/><Relationship Id="rId4" Type="http://schemas.openxmlformats.org/officeDocument/2006/relationships/image" Target="../media/image20.svg"/></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3" Type="http://schemas.openxmlformats.org/officeDocument/2006/relationships/hyperlink" Target="https://support.office.com/en-US/article/Make-your-PowerPoint-presentations-accessible-6f7772b2-2f33-4bd2-8ca7-dae3b2b3ef25" TargetMode="External"/><Relationship Id="rId2" Type="http://schemas.openxmlformats.org/officeDocument/2006/relationships/notesSlide" Target="../notesSlides/notesSlide2.xml"/><Relationship Id="rId1" Type="http://schemas.openxmlformats.org/officeDocument/2006/relationships/slideLayout" Target="../slideLayouts/slideLayout18.xml"/><Relationship Id="rId5" Type="http://schemas.openxmlformats.org/officeDocument/2006/relationships/image" Target="../media/image7.emf"/><Relationship Id="rId4" Type="http://schemas.openxmlformats.org/officeDocument/2006/relationships/hyperlink" Target="http://www.paciellogroup.com/resources/contrastAnalyser"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4.xml"/><Relationship Id="rId1" Type="http://schemas.openxmlformats.org/officeDocument/2006/relationships/slideLayout" Target="../slideLayouts/slideLayout15.xml"/><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svg"/></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5.xml"/><Relationship Id="rId1" Type="http://schemas.openxmlformats.org/officeDocument/2006/relationships/slideLayout" Target="../slideLayouts/slideLayout15.xml"/><Relationship Id="rId4" Type="http://schemas.openxmlformats.org/officeDocument/2006/relationships/image" Target="../media/image30.sv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5.xml"/><Relationship Id="rId4" Type="http://schemas.openxmlformats.org/officeDocument/2006/relationships/image" Target="../media/image9.sv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3.xml"/><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6.xml"/><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7.xml"/><Relationship Id="rId1" Type="http://schemas.openxmlformats.org/officeDocument/2006/relationships/slideLayout" Target="../slideLayouts/slideLayout15.xml"/><Relationship Id="rId4" Type="http://schemas.openxmlformats.org/officeDocument/2006/relationships/image" Target="../media/image18.svg"/></Relationships>
</file>

<file path=ppt/slides/_rels/slide3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8.xml"/><Relationship Id="rId1" Type="http://schemas.openxmlformats.org/officeDocument/2006/relationships/slideLayout" Target="../slideLayouts/slideLayout15.xml"/><Relationship Id="rId4" Type="http://schemas.openxmlformats.org/officeDocument/2006/relationships/image" Target="../media/image18.svg"/></Relationships>
</file>

<file path=ppt/slides/_rels/slide3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9.xml"/><Relationship Id="rId1" Type="http://schemas.openxmlformats.org/officeDocument/2006/relationships/slideLayout" Target="../slideLayouts/slideLayout15.xml"/><Relationship Id="rId4" Type="http://schemas.openxmlformats.org/officeDocument/2006/relationships/image" Target="../media/image18.sv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4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0.xml"/><Relationship Id="rId1" Type="http://schemas.openxmlformats.org/officeDocument/2006/relationships/slideLayout" Target="../slideLayouts/slideLayout15.xml"/><Relationship Id="rId4" Type="http://schemas.openxmlformats.org/officeDocument/2006/relationships/image" Target="../media/image18.sv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5.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8.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D5E8E-FE6F-46C1-BE6F-3BD842186F1C}"/>
              </a:ext>
            </a:extLst>
          </p:cNvPr>
          <p:cNvSpPr>
            <a:spLocks noGrp="1"/>
          </p:cNvSpPr>
          <p:nvPr>
            <p:ph type="title"/>
          </p:nvPr>
        </p:nvSpPr>
        <p:spPr>
          <a:xfrm>
            <a:off x="269303" y="1501383"/>
            <a:ext cx="7171335" cy="899336"/>
          </a:xfrm>
        </p:spPr>
        <p:txBody>
          <a:bodyPr/>
          <a:lstStyle/>
          <a:p>
            <a:r>
              <a:rPr lang="en-US" dirty="0"/>
              <a:t>Modernizing data analytics with SQL Server 2019</a:t>
            </a:r>
          </a:p>
        </p:txBody>
      </p:sp>
      <p:sp>
        <p:nvSpPr>
          <p:cNvPr id="3" name="Text Placeholder 2">
            <a:extLst>
              <a:ext uri="{FF2B5EF4-FFF2-40B4-BE49-F238E27FC236}">
                <a16:creationId xmlns:a16="http://schemas.microsoft.com/office/drawing/2014/main" id="{C83DC502-2B62-4F9B-A8B3-D2EF25BCD06C}"/>
              </a:ext>
            </a:extLst>
          </p:cNvPr>
          <p:cNvSpPr>
            <a:spLocks noGrp="1"/>
          </p:cNvSpPr>
          <p:nvPr>
            <p:ph type="body" sz="quarter" idx="12"/>
          </p:nvPr>
        </p:nvSpPr>
        <p:spPr>
          <a:xfrm>
            <a:off x="269301" y="4069493"/>
            <a:ext cx="7171337" cy="1792326"/>
          </a:xfrm>
        </p:spPr>
        <p:txBody>
          <a:bodyPr/>
          <a:lstStyle/>
          <a:p>
            <a:endParaRPr lang="en-US" dirty="0"/>
          </a:p>
        </p:txBody>
      </p:sp>
    </p:spTree>
    <p:extLst>
      <p:ext uri="{BB962C8B-B14F-4D97-AF65-F5344CB8AC3E}">
        <p14:creationId xmlns:p14="http://schemas.microsoft.com/office/powerpoint/2010/main" val="1379679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7"/>
            <a:ext cx="9174437" cy="5442144"/>
          </a:xfrm>
        </p:spPr>
        <p:txBody>
          <a:bodyPr>
            <a:normAutofit/>
          </a:bodyPr>
          <a:lstStyle/>
          <a:p>
            <a:r>
              <a:rPr lang="en-US" sz="3600" dirty="0">
                <a:solidFill>
                  <a:schemeClr val="tx1"/>
                </a:solidFill>
                <a:latin typeface="+mj-lt"/>
              </a:rPr>
              <a:t>Wide World Importers would like to capitalize on all of the data they have access to by having all data sources easily accessible to business users for analysis, and to data scientists and engineers for advanced analytics and machine learning</a:t>
            </a:r>
          </a:p>
          <a:p>
            <a:r>
              <a:rPr lang="en-US" sz="3600" dirty="0">
                <a:solidFill>
                  <a:schemeClr val="tx1"/>
                </a:solidFill>
              </a:rPr>
              <a:t>They would like to know how this data can be combined in a single query that can perform at scale, and how they can use it to train and deploy machine learning models</a:t>
            </a:r>
            <a:endParaRPr lang="en-US" sz="18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7" name="Graphic 6" descr="Head with gears">
            <a:extLst>
              <a:ext uri="{FF2B5EF4-FFF2-40B4-BE49-F238E27FC236}">
                <a16:creationId xmlns:a16="http://schemas.microsoft.com/office/drawing/2014/main" id="{4FDB0D35-9DB0-49FD-B9CA-53AA512E77B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flipH="1">
            <a:off x="9911238" y="4606636"/>
            <a:ext cx="1421430" cy="1421430"/>
          </a:xfrm>
          <a:prstGeom prst="rect">
            <a:avLst/>
          </a:prstGeom>
        </p:spPr>
      </p:pic>
      <p:pic>
        <p:nvPicPr>
          <p:cNvPr id="9" name="Graphic 8" descr="Statistics">
            <a:extLst>
              <a:ext uri="{FF2B5EF4-FFF2-40B4-BE49-F238E27FC236}">
                <a16:creationId xmlns:a16="http://schemas.microsoft.com/office/drawing/2014/main" id="{19A2C0F4-BFF3-440A-97FA-DCA3F1BE148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911238" y="1929776"/>
            <a:ext cx="1421429" cy="1421429"/>
          </a:xfrm>
          <a:prstGeom prst="rect">
            <a:avLst/>
          </a:prstGeom>
        </p:spPr>
      </p:pic>
    </p:spTree>
    <p:extLst>
      <p:ext uri="{BB962C8B-B14F-4D97-AF65-F5344CB8AC3E}">
        <p14:creationId xmlns:p14="http://schemas.microsoft.com/office/powerpoint/2010/main" val="18048887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6"/>
            <a:ext cx="10795769" cy="5542037"/>
          </a:xfrm>
        </p:spPr>
        <p:txBody>
          <a:bodyPr>
            <a:noAutofit/>
          </a:bodyPr>
          <a:lstStyle/>
          <a:p>
            <a:r>
              <a:rPr lang="en-US" sz="3600" dirty="0">
                <a:solidFill>
                  <a:schemeClr val="tx1"/>
                </a:solidFill>
              </a:rPr>
              <a:t>Distributed storage available to all nodes of a storage container</a:t>
            </a:r>
          </a:p>
          <a:p>
            <a:r>
              <a:rPr lang="en-US" sz="3600" dirty="0">
                <a:solidFill>
                  <a:schemeClr val="tx1"/>
                </a:solidFill>
              </a:rPr>
              <a:t>Require a data lake to easily store and access disparate data</a:t>
            </a:r>
          </a:p>
          <a:p>
            <a:r>
              <a:rPr lang="en-US" sz="3600" dirty="0">
                <a:solidFill>
                  <a:schemeClr val="tx1"/>
                </a:solidFill>
              </a:rPr>
              <a:t>Would like a data mart to store denormalized and aggregated data while taking advantage of distributed storage</a:t>
            </a:r>
          </a:p>
          <a:p>
            <a:r>
              <a:rPr lang="en-US" sz="3600" dirty="0">
                <a:solidFill>
                  <a:schemeClr val="tx1"/>
                </a:solidFill>
              </a:rPr>
              <a:t>Simplified programming surface to prepare data and do data science</a:t>
            </a:r>
          </a:p>
          <a:p>
            <a:r>
              <a:rPr lang="en-US" sz="3600" dirty="0">
                <a:solidFill>
                  <a:schemeClr val="tx1"/>
                </a:solidFill>
              </a:rPr>
              <a:t>Scale data systems to reach more consumers</a:t>
            </a: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needs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39232659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6"/>
            <a:ext cx="10795769" cy="5542037"/>
          </a:xfrm>
        </p:spPr>
        <p:txBody>
          <a:bodyPr>
            <a:noAutofit/>
          </a:bodyPr>
          <a:lstStyle/>
          <a:p>
            <a:r>
              <a:rPr lang="en-US" sz="3600" dirty="0">
                <a:solidFill>
                  <a:schemeClr val="tx1"/>
                </a:solidFill>
              </a:rPr>
              <a:t>Unlock business insights from multiple sources of structured and unstructured data</a:t>
            </a:r>
          </a:p>
          <a:p>
            <a:r>
              <a:rPr lang="en-US" sz="3600" dirty="0">
                <a:solidFill>
                  <a:schemeClr val="tx1"/>
                </a:solidFill>
              </a:rPr>
              <a:t>Apply deep analytics with high-performance responses</a:t>
            </a:r>
          </a:p>
          <a:p>
            <a:r>
              <a:rPr lang="en-US" sz="3600" dirty="0">
                <a:solidFill>
                  <a:schemeClr val="tx1"/>
                </a:solidFill>
              </a:rPr>
              <a:t>Enable AI into apps to actively engage with customers</a:t>
            </a:r>
          </a:p>
          <a:p>
            <a:r>
              <a:rPr lang="en-US" sz="3600" dirty="0">
                <a:solidFill>
                  <a:schemeClr val="tx1"/>
                </a:solidFill>
              </a:rPr>
              <a:t>Identify PII and GDPR-related compliance issues for audit reports and take steps to fix these issues</a:t>
            </a: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needs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14612373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objections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6" name="Content Placeholder 2">
            <a:extLst>
              <a:ext uri="{FF2B5EF4-FFF2-40B4-BE49-F238E27FC236}">
                <a16:creationId xmlns:a16="http://schemas.microsoft.com/office/drawing/2014/main" id="{F230660E-D2B6-47B1-B27F-B1C52FFB506F}"/>
              </a:ext>
            </a:extLst>
          </p:cNvPr>
          <p:cNvSpPr>
            <a:spLocks noGrp="1"/>
          </p:cNvSpPr>
          <p:nvPr>
            <p:ph type="body" sz="quarter" idx="10"/>
          </p:nvPr>
        </p:nvSpPr>
        <p:spPr>
          <a:xfrm>
            <a:off x="269240" y="1579748"/>
            <a:ext cx="9159649" cy="5069529"/>
          </a:xfrm>
        </p:spPr>
        <p:txBody>
          <a:bodyPr>
            <a:normAutofit lnSpcReduction="10000"/>
          </a:bodyPr>
          <a:lstStyle/>
          <a:p>
            <a:pPr lvl="1"/>
            <a:r>
              <a:rPr lang="en-US" sz="3600" dirty="0">
                <a:solidFill>
                  <a:schemeClr val="tx1"/>
                </a:solidFill>
                <a:latin typeface="Segoe UI Semilight" panose="020B0402040204020203" pitchFamily="34" charset="0"/>
                <a:cs typeface="Segoe UI Semilight" panose="020B0402040204020203" pitchFamily="34" charset="0"/>
              </a:rPr>
              <a:t>How do we centrally manage and monitor the cluster once deployed?</a:t>
            </a:r>
          </a:p>
          <a:p>
            <a:pPr lvl="1"/>
            <a:r>
              <a:rPr lang="en-US" sz="3600" dirty="0">
                <a:solidFill>
                  <a:schemeClr val="tx1"/>
                </a:solidFill>
                <a:latin typeface="Segoe UI Semilight" panose="020B0402040204020203" pitchFamily="34" charset="0"/>
                <a:cs typeface="Segoe UI Semilight" panose="020B0402040204020203" pitchFamily="34" charset="0"/>
              </a:rPr>
              <a:t>Do our workloads require us to use a data warehouse, or will a data mart suffice?</a:t>
            </a:r>
          </a:p>
          <a:p>
            <a:pPr lvl="1"/>
            <a:r>
              <a:rPr lang="en-US" sz="3600" dirty="0">
                <a:solidFill>
                  <a:schemeClr val="tx1"/>
                </a:solidFill>
                <a:latin typeface="Segoe UI Semilight" panose="020B0402040204020203" pitchFamily="34" charset="0"/>
                <a:cs typeface="Segoe UI Semilight" panose="020B0402040204020203" pitchFamily="34" charset="0"/>
              </a:rPr>
              <a:t>Will moving to container-based SQL clusters be complex and too high of an operational and management cost for our IT team?</a:t>
            </a:r>
          </a:p>
          <a:p>
            <a:pPr lvl="1"/>
            <a:r>
              <a:rPr lang="en-US" sz="3600" dirty="0">
                <a:solidFill>
                  <a:schemeClr val="tx1"/>
                </a:solidFill>
                <a:latin typeface="Segoe UI Semilight" panose="020B0402040204020203" pitchFamily="34" charset="0"/>
                <a:cs typeface="Segoe UI Semilight" panose="020B0402040204020203" pitchFamily="34" charset="0"/>
              </a:rPr>
              <a:t>How can SQL Server 2019 help us protect PII data and remain GDPR compliant?</a:t>
            </a:r>
            <a:endParaRPr lang="en-US" sz="1800" dirty="0">
              <a:solidFill>
                <a:schemeClr val="tx1"/>
              </a:solidFill>
            </a:endParaRPr>
          </a:p>
        </p:txBody>
      </p:sp>
      <p:pic>
        <p:nvPicPr>
          <p:cNvPr id="7" name="Graphic 6" descr="Question icon">
            <a:extLst>
              <a:ext uri="{FF2B5EF4-FFF2-40B4-BE49-F238E27FC236}">
                <a16:creationId xmlns:a16="http://schemas.microsoft.com/office/drawing/2014/main" id="{7B1DE207-BA33-41B2-8AE1-49942EF5B17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535338" y="1258100"/>
            <a:ext cx="2169751" cy="2169751"/>
          </a:xfrm>
          <a:prstGeom prst="rect">
            <a:avLst/>
          </a:prstGeom>
        </p:spPr>
      </p:pic>
    </p:spTree>
    <p:extLst>
      <p:ext uri="{BB962C8B-B14F-4D97-AF65-F5344CB8AC3E}">
        <p14:creationId xmlns:p14="http://schemas.microsoft.com/office/powerpoint/2010/main" val="25329108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Common scenarios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37051190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1012" y="289511"/>
            <a:ext cx="11655840" cy="899665"/>
          </a:xfrm>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2: Design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62057" y="1741246"/>
            <a:ext cx="10652686" cy="2930033"/>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Design a solution and prepare to present the solution to the target customer audience in a 15-minute chalk-talk format. </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60 minutes</a:t>
            </a:r>
          </a:p>
        </p:txBody>
      </p:sp>
      <p:graphicFrame>
        <p:nvGraphicFramePr>
          <p:cNvPr id="4" name="Table 3">
            <a:extLst>
              <a:ext uri="{FF2B5EF4-FFF2-40B4-BE49-F238E27FC236}">
                <a16:creationId xmlns:a16="http://schemas.microsoft.com/office/drawing/2014/main" id="{9FC7A5CD-D651-4072-A920-34F54BCBC3EF}"/>
              </a:ext>
            </a:extLst>
          </p:cNvPr>
          <p:cNvGraphicFramePr>
            <a:graphicFrameLocks noGrp="1"/>
          </p:cNvGraphicFramePr>
          <p:nvPr>
            <p:extLst>
              <p:ext uri="{D42A27DB-BD31-4B8C-83A1-F6EECF244321}">
                <p14:modId xmlns:p14="http://schemas.microsoft.com/office/powerpoint/2010/main" val="2701882102"/>
              </p:ext>
            </p:extLst>
          </p:nvPr>
        </p:nvGraphicFramePr>
        <p:xfrm>
          <a:off x="3095545" y="3791921"/>
          <a:ext cx="8040154" cy="2420452"/>
        </p:xfrm>
        <a:graphic>
          <a:graphicData uri="http://schemas.openxmlformats.org/drawingml/2006/table">
            <a:tbl>
              <a:tblPr firstRow="1" bandRow="1">
                <a:tableStyleId>{69CF1AB2-1976-4502-BF36-3FF5EA218861}</a:tableStyleId>
              </a:tblPr>
              <a:tblGrid>
                <a:gridCol w="1758700">
                  <a:extLst>
                    <a:ext uri="{9D8B030D-6E8A-4147-A177-3AD203B41FA5}">
                      <a16:colId xmlns:a16="http://schemas.microsoft.com/office/drawing/2014/main" val="20000"/>
                    </a:ext>
                  </a:extLst>
                </a:gridCol>
                <a:gridCol w="6281454">
                  <a:extLst>
                    <a:ext uri="{9D8B030D-6E8A-4147-A177-3AD203B41FA5}">
                      <a16:colId xmlns:a16="http://schemas.microsoft.com/office/drawing/2014/main" val="20001"/>
                    </a:ext>
                  </a:extLst>
                </a:gridCol>
              </a:tblGrid>
              <a:tr h="672348">
                <a:tc>
                  <a:txBody>
                    <a:bodyPr/>
                    <a:lstStyle/>
                    <a:p>
                      <a:r>
                        <a:rPr lang="en-US" sz="1300" b="1" i="1" dirty="0">
                          <a:latin typeface="Segoe UI" panose="020B0502040204020203" pitchFamily="34" charset="0"/>
                          <a:cs typeface="Segoe UI" panose="020B0502040204020203" pitchFamily="34" charset="0"/>
                        </a:rPr>
                        <a:t>Business</a:t>
                      </a:r>
                      <a:r>
                        <a:rPr lang="en-US" sz="1300" b="1" i="1" kern="1200" dirty="0">
                          <a:solidFill>
                            <a:schemeClr val="dk1"/>
                          </a:solidFill>
                          <a:latin typeface="Segoe UI" panose="020B0502040204020203" pitchFamily="34" charset="0"/>
                          <a:ea typeface="+mn-ea"/>
                          <a:cs typeface="Segoe UI" panose="020B0502040204020203" pitchFamily="34" charset="0"/>
                        </a:rPr>
                        <a:t> needs</a:t>
                      </a:r>
                    </a:p>
                    <a:p>
                      <a:r>
                        <a:rPr lang="en-US" sz="1300" b="0" i="0" dirty="0">
                          <a:latin typeface="Segoe UI" panose="020B0502040204020203" pitchFamily="34" charset="0"/>
                          <a:cs typeface="Segoe UI" panose="020B0502040204020203" pitchFamily="34" charset="0"/>
                        </a:rPr>
                        <a:t>(10 minutes)</a:t>
                      </a:r>
                      <a:br>
                        <a:rPr lang="en-US" sz="1300" b="0" i="0" dirty="0">
                          <a:latin typeface="Segoe UI" panose="020B0502040204020203" pitchFamily="34" charset="0"/>
                          <a:cs typeface="Segoe UI" panose="020B0502040204020203" pitchFamily="34" charset="0"/>
                        </a:rPr>
                      </a:br>
                      <a:endParaRPr lang="en-US" sz="1300" b="0" i="0" dirty="0">
                        <a:latin typeface="Segoe UI" panose="020B0502040204020203" pitchFamily="34" charset="0"/>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b="0" dirty="0">
                          <a:solidFill>
                            <a:schemeClr val="bg1"/>
                          </a:solidFill>
                          <a:latin typeface="Segoe UI" panose="020B0502040204020203" pitchFamily="34" charset="0"/>
                          <a:cs typeface="Segoe UI" panose="020B0502040204020203" pitchFamily="34" charset="0"/>
                        </a:rPr>
                        <a:t>Respond to questions outlined in your guide and list the answers on a flipchart</a:t>
                      </a:r>
                    </a:p>
                    <a:p>
                      <a:endParaRPr lang="en-US" sz="1300" b="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0"/>
                  </a:ext>
                </a:extLst>
              </a:tr>
              <a:tr h="672348">
                <a:tc>
                  <a:txBody>
                    <a:bodyPr/>
                    <a:lstStyle/>
                    <a:p>
                      <a:r>
                        <a:rPr lang="en-US" sz="1300" b="1" i="1" dirty="0">
                          <a:latin typeface="Segoe UI" panose="020B0502040204020203" pitchFamily="34" charset="0"/>
                          <a:cs typeface="Segoe UI" panose="020B0502040204020203" pitchFamily="34" charset="0"/>
                        </a:rPr>
                        <a:t>Design</a:t>
                      </a:r>
                    </a:p>
                    <a:p>
                      <a:pPr marL="0" algn="l" defTabSz="932742" rtl="0" eaLnBrk="1" latinLnBrk="0" hangingPunct="1"/>
                      <a:r>
                        <a:rPr lang="en-US" sz="1300" b="0" i="0" kern="1200" dirty="0">
                          <a:solidFill>
                            <a:schemeClr val="dk1"/>
                          </a:solidFill>
                          <a:latin typeface="Segoe UI" panose="020B0502040204020203" pitchFamily="34" charset="0"/>
                          <a:ea typeface="+mn-ea"/>
                          <a:cs typeface="Segoe UI" panose="020B0502040204020203" pitchFamily="34" charset="0"/>
                        </a:rPr>
                        <a:t>(35 minutes)</a:t>
                      </a:r>
                      <a:br>
                        <a:rPr lang="en-US" sz="1300" b="0" i="0" kern="1200" dirty="0">
                          <a:solidFill>
                            <a:schemeClr val="dk1"/>
                          </a:solidFill>
                          <a:latin typeface="Segoe UI" panose="020B0502040204020203" pitchFamily="34" charset="0"/>
                          <a:ea typeface="+mn-ea"/>
                          <a:cs typeface="Segoe UI" panose="020B0502040204020203" pitchFamily="34" charset="0"/>
                        </a:rPr>
                      </a:br>
                      <a:endParaRPr lang="en-US" sz="1300" b="0" i="0" kern="1200" dirty="0">
                        <a:solidFill>
                          <a:schemeClr val="dk1"/>
                        </a:solidFill>
                        <a:latin typeface="Segoe UI" panose="020B0502040204020203" pitchFamily="34" charset="0"/>
                        <a:ea typeface="+mn-ea"/>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kern="1200" baseline="0" dirty="0">
                          <a:solidFill>
                            <a:schemeClr val="bg1"/>
                          </a:solidFill>
                          <a:latin typeface="Segoe UI" panose="020B0502040204020203" pitchFamily="34" charset="0"/>
                          <a:ea typeface="+mn-ea"/>
                          <a:cs typeface="Segoe UI" panose="020B0502040204020203" pitchFamily="34" charset="0"/>
                        </a:rPr>
                        <a:t>Design a solution for as many of the stated requirements as time allows. Show the solution on a flipchart</a:t>
                      </a:r>
                    </a:p>
                    <a:p>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1"/>
                  </a:ext>
                </a:extLst>
              </a:tr>
              <a:tr h="1075756">
                <a:tc>
                  <a:txBody>
                    <a:bodyPr/>
                    <a:lstStyle/>
                    <a:p>
                      <a:r>
                        <a:rPr lang="en-US" sz="1300" b="1" i="1" dirty="0">
                          <a:latin typeface="Segoe UI" panose="020B0502040204020203" pitchFamily="34" charset="0"/>
                          <a:cs typeface="Segoe UI" panose="020B0502040204020203" pitchFamily="34" charset="0"/>
                        </a:rPr>
                        <a:t>Prepare</a:t>
                      </a:r>
                    </a:p>
                    <a:p>
                      <a:pPr marL="0" marR="0" indent="0" algn="l" defTabSz="932742" rtl="0" eaLnBrk="1" fontAlgn="auto" latinLnBrk="0" hangingPunct="1">
                        <a:lnSpc>
                          <a:spcPct val="100000"/>
                        </a:lnSpc>
                        <a:spcBef>
                          <a:spcPts val="0"/>
                        </a:spcBef>
                        <a:spcAft>
                          <a:spcPts val="0"/>
                        </a:spcAft>
                        <a:buClrTx/>
                        <a:buSzTx/>
                        <a:buFontTx/>
                        <a:buNone/>
                        <a:tabLst/>
                        <a:defRPr/>
                      </a:pPr>
                      <a:r>
                        <a:rPr lang="en-US" sz="1300" b="0" i="0" kern="1200" dirty="0">
                          <a:solidFill>
                            <a:schemeClr val="dk1"/>
                          </a:solidFill>
                          <a:latin typeface="Segoe UI" panose="020B0502040204020203" pitchFamily="34" charset="0"/>
                          <a:ea typeface="+mn-ea"/>
                          <a:cs typeface="Segoe UI" panose="020B0502040204020203" pitchFamily="34" charset="0"/>
                        </a:rPr>
                        <a:t>(15 minutes)</a:t>
                      </a:r>
                    </a:p>
                    <a:p>
                      <a:endParaRPr lang="en-US" sz="1300" b="1" i="1" dirty="0">
                        <a:latin typeface="Segoe UI" panose="020B0502040204020203" pitchFamily="34" charset="0"/>
                        <a:cs typeface="Segoe UI" panose="020B0502040204020203" pitchFamily="34" charset="0"/>
                      </a:endParaRPr>
                    </a:p>
                  </a:txBody>
                  <a:tcPr marL="67235" marR="67235" marT="33617" marB="33617"/>
                </a:tc>
                <a:tc>
                  <a:txBody>
                    <a:bodyPr/>
                    <a:lstStyle/>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any customer needs that are not addressed with the proposed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the benefits of your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Determine how you will respond to the customer’s objections</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Prepare for a 15-minute presentation to the customer</a:t>
                      </a:r>
                      <a:br>
                        <a:rPr lang="en-US" sz="1300" dirty="0">
                          <a:latin typeface="Segoe UI" panose="020B0502040204020203" pitchFamily="34" charset="0"/>
                          <a:cs typeface="Segoe UI" panose="020B0502040204020203" pitchFamily="34" charset="0"/>
                        </a:rPr>
                      </a:br>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2033147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3: Present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062166"/>
            <a:ext cx="10229103" cy="5838521"/>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Present a solution to the target customer in a 15-minute chalk-talk format </a:t>
            </a:r>
            <a:endParaRPr lang="en-US" sz="3600" dirty="0">
              <a:latin typeface="+mj-lt"/>
            </a:endParaRPr>
          </a:p>
          <a:p>
            <a:pPr>
              <a:lnSpc>
                <a:spcPct val="90000"/>
              </a:lnSpc>
              <a:spcAft>
                <a:spcPts val="600"/>
              </a:spcAft>
            </a:pPr>
            <a:endParaRPr lang="en-US" sz="2400" dirty="0">
              <a:latin typeface="+mj-lt"/>
            </a:endParaRPr>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30 minutes (15 minutes for each team to present and receive feedback) </a:t>
            </a:r>
          </a:p>
          <a:p>
            <a:pPr>
              <a:lnSpc>
                <a:spcPct val="90000"/>
              </a:lnSpc>
              <a:spcAft>
                <a:spcPts val="600"/>
              </a:spcAft>
            </a:pPr>
            <a:endParaRPr lang="en-US" sz="2400" dirty="0">
              <a:latin typeface="+mj-lt"/>
            </a:endParaRPr>
          </a:p>
          <a:p>
            <a:pPr>
              <a:lnSpc>
                <a:spcPct val="90000"/>
              </a:lnSpc>
              <a:spcAft>
                <a:spcPts val="600"/>
              </a:spcAft>
            </a:pPr>
            <a:r>
              <a:rPr lang="en-US" sz="3600" dirty="0">
                <a:latin typeface="+mj-lt"/>
              </a:rPr>
              <a:t>Directions</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Pair with another table</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One table is the Microsoft team and the other table is the customer</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Microsoft team presents their proposed solution to the customer</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customer asks one of the objections from the list of objections in the case study</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Microsoft team responds to the objection</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customer team gives feedback to the Microsoft team</a:t>
            </a:r>
            <a:endParaRPr lang="en-US" sz="2000" strike="sngStrike" dirty="0">
              <a:latin typeface="Segoe UI Semilight" panose="020B0402040204020203" pitchFamily="34" charset="0"/>
              <a:cs typeface="Segoe UI Semilight" panose="020B0402040204020203" pitchFamily="34" charset="0"/>
            </a:endParaRPr>
          </a:p>
          <a:p>
            <a:pPr>
              <a:lnSpc>
                <a:spcPct val="90000"/>
              </a:lnSpc>
              <a:spcAft>
                <a:spcPts val="600"/>
              </a:spcAft>
            </a:pPr>
            <a:endParaRPr lang="en-US" sz="2400"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7172619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Wrap-up</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3006977"/>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Identify the preferred solution for the case study</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Identify solutions designed by other teams</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p:txBody>
      </p:sp>
    </p:spTree>
    <p:extLst>
      <p:ext uri="{BB962C8B-B14F-4D97-AF65-F5344CB8AC3E}">
        <p14:creationId xmlns:p14="http://schemas.microsoft.com/office/powerpoint/2010/main" val="42399983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target audience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6" name="Content Placeholder 2">
            <a:extLst>
              <a:ext uri="{FF2B5EF4-FFF2-40B4-BE49-F238E27FC236}">
                <a16:creationId xmlns:a16="http://schemas.microsoft.com/office/drawing/2014/main" id="{48F5C852-1297-4B20-AE27-E55E48441AD4}"/>
              </a:ext>
            </a:extLst>
          </p:cNvPr>
          <p:cNvSpPr>
            <a:spLocks noGrp="1"/>
          </p:cNvSpPr>
          <p:nvPr>
            <p:ph type="body" sz="quarter" idx="10"/>
          </p:nvPr>
        </p:nvSpPr>
        <p:spPr>
          <a:xfrm>
            <a:off x="269239" y="1189176"/>
            <a:ext cx="11653523" cy="3890823"/>
          </a:xfrm>
        </p:spPr>
        <p:txBody>
          <a:bodyPr>
            <a:noAutofit/>
          </a:bodyPr>
          <a:lstStyle/>
          <a:p>
            <a:pPr lvl="1"/>
            <a:r>
              <a:rPr lang="en-US" sz="2800" dirty="0">
                <a:solidFill>
                  <a:schemeClr val="tx1"/>
                </a:solidFill>
                <a:latin typeface="Segoe UI Semilight" panose="020B0402040204020203" pitchFamily="34" charset="0"/>
                <a:cs typeface="Segoe UI Semilight" panose="020B0402040204020203" pitchFamily="34" charset="0"/>
              </a:rPr>
              <a:t>Charlene Mathis, Chief Information Officer, Wide World Importers</a:t>
            </a:r>
          </a:p>
          <a:p>
            <a:pPr lvl="1"/>
            <a:r>
              <a:rPr lang="en-US" sz="2800" dirty="0">
                <a:solidFill>
                  <a:schemeClr val="tx1"/>
                </a:solidFill>
                <a:latin typeface="Segoe UI Semilight" panose="020B0402040204020203" pitchFamily="34" charset="0"/>
                <a:cs typeface="Segoe UI Semilight" panose="020B0402040204020203" pitchFamily="34" charset="0"/>
              </a:rPr>
              <a:t>The primary audience is business decision makers and technology decision makers.</a:t>
            </a:r>
          </a:p>
          <a:p>
            <a:pPr lvl="1"/>
            <a:r>
              <a:rPr lang="en-US" sz="2800" dirty="0">
                <a:solidFill>
                  <a:schemeClr val="tx1"/>
                </a:solidFill>
                <a:latin typeface="Segoe UI Semilight" panose="020B0402040204020203" pitchFamily="34" charset="0"/>
                <a:cs typeface="Segoe UI Semilight" panose="020B0402040204020203" pitchFamily="34" charset="0"/>
              </a:rPr>
              <a:t>Usually, we talk to the Database Administrators and Infrastructure Managers who report into the CIOs, or to application sponsors (like a VP LOB, CMO) or to those that represent the Business Unit IT or developers that report into application sponsors.</a:t>
            </a:r>
            <a:endParaRPr lang="en-US" sz="2800" dirty="0">
              <a:solidFill>
                <a:schemeClr val="tx1"/>
              </a:solidFill>
            </a:endParaRPr>
          </a:p>
        </p:txBody>
      </p:sp>
      <p:pic>
        <p:nvPicPr>
          <p:cNvPr id="7" name="Graphic 6" descr="Meeting icon">
            <a:extLst>
              <a:ext uri="{FF2B5EF4-FFF2-40B4-BE49-F238E27FC236}">
                <a16:creationId xmlns:a16="http://schemas.microsoft.com/office/drawing/2014/main" id="{5EEAC033-463F-41E9-A481-7B1D19604BB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883309" y="4662750"/>
            <a:ext cx="2425382" cy="2425382"/>
          </a:xfrm>
          <a:prstGeom prst="rect">
            <a:avLst/>
          </a:prstGeom>
        </p:spPr>
      </p:pic>
    </p:spTree>
    <p:extLst>
      <p:ext uri="{BB962C8B-B14F-4D97-AF65-F5344CB8AC3E}">
        <p14:creationId xmlns:p14="http://schemas.microsoft.com/office/powerpoint/2010/main" val="23378188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6" name="Picture 5" descr="High-level architecture">
            <a:extLst>
              <a:ext uri="{FF2B5EF4-FFF2-40B4-BE49-F238E27FC236}">
                <a16:creationId xmlns:a16="http://schemas.microsoft.com/office/drawing/2014/main" id="{A76D9AA7-31B5-4831-9183-211E982EEB67}"/>
              </a:ext>
            </a:extLst>
          </p:cNvPr>
          <p:cNvPicPr>
            <a:picLocks noChangeAspect="1"/>
          </p:cNvPicPr>
          <p:nvPr/>
        </p:nvPicPr>
        <p:blipFill>
          <a:blip r:embed="rId3"/>
          <a:stretch>
            <a:fillRect/>
          </a:stretch>
        </p:blipFill>
        <p:spPr>
          <a:xfrm>
            <a:off x="903596" y="940861"/>
            <a:ext cx="10384808" cy="5917139"/>
          </a:xfrm>
          <a:prstGeom prst="rect">
            <a:avLst/>
          </a:prstGeom>
        </p:spPr>
      </p:pic>
    </p:spTree>
    <p:extLst>
      <p:ext uri="{BB962C8B-B14F-4D97-AF65-F5344CB8AC3E}">
        <p14:creationId xmlns:p14="http://schemas.microsoft.com/office/powerpoint/2010/main" val="25479850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0">
  <p:cSld>
    <p:bg>
      <p:bgPr>
        <a:solidFill>
          <a:schemeClr val="accent6"/>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0D1B745-2E81-4737-80C0-D4ADC884CA7D}"/>
              </a:ext>
            </a:extLst>
          </p:cNvPr>
          <p:cNvSpPr/>
          <p:nvPr/>
        </p:nvSpPr>
        <p:spPr bwMode="auto">
          <a:xfrm>
            <a:off x="1" y="487"/>
            <a:ext cx="12192000" cy="6857027"/>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6" name="TextBox 15"/>
          <p:cNvSpPr txBox="1"/>
          <p:nvPr/>
        </p:nvSpPr>
        <p:spPr>
          <a:xfrm>
            <a:off x="273770" y="5416133"/>
            <a:ext cx="11613960" cy="1325584"/>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100000"/>
              </a:lnSpc>
              <a:spcBef>
                <a:spcPts val="0"/>
              </a:spcBef>
              <a:spcAft>
                <a:spcPts val="0"/>
              </a:spcAft>
              <a:buClrTx/>
              <a:buSzPct val="90000"/>
              <a:buFontTx/>
              <a:buNone/>
              <a:tabLst/>
              <a:defRPr/>
            </a:pPr>
            <a:r>
              <a:rPr kumimoji="0" lang="en-US" sz="1568" b="0" i="0" u="none" strike="noStrike" kern="1200" cap="none" spc="20" normalizeH="0" baseline="0" noProof="0" dirty="0">
                <a:ln>
                  <a:noFill/>
                </a:ln>
                <a:gradFill>
                  <a:gsLst>
                    <a:gs pos="0">
                      <a:srgbClr val="353535"/>
                    </a:gs>
                    <a:gs pos="100000">
                      <a:srgbClr val="353535"/>
                    </a:gs>
                  </a:gsLst>
                </a:gradFill>
                <a:effectLst/>
                <a:uLnTx/>
                <a:uFillTx/>
                <a:latin typeface="Segoe UI Semibold" panose="020B0702040204020203" pitchFamily="34" charset="0"/>
                <a:ea typeface="+mn-ea"/>
                <a:cs typeface="Segoe UI Semibold" panose="020B0702040204020203" pitchFamily="34" charset="0"/>
              </a:rPr>
              <a:t>Additional tips!</a:t>
            </a:r>
          </a:p>
          <a:p>
            <a:pPr marL="0" marR="0" lvl="0" indent="0" algn="l" defTabSz="914400" rtl="0" eaLnBrk="1" fontAlgn="auto" latinLnBrk="0" hangingPunct="1">
              <a:lnSpc>
                <a:spcPct val="100000"/>
              </a:lnSpc>
              <a:spcBef>
                <a:spcPts val="784"/>
              </a:spcBef>
              <a:spcAft>
                <a:spcPts val="0"/>
              </a:spcAft>
              <a:buClrTx/>
              <a:buSzPct val="90000"/>
              <a:buFontTx/>
              <a:buNone/>
              <a:tabLst/>
              <a:defRPr/>
            </a:pPr>
            <a:r>
              <a:rPr kumimoji="0" lang="en-US" sz="1176" b="0" i="0" u="none" strike="noStrike" kern="1200" cap="none" spc="0" normalizeH="0" baseline="0" noProof="0" dirty="0">
                <a:ln>
                  <a:noFill/>
                </a:ln>
                <a:gradFill>
                  <a:gsLst>
                    <a:gs pos="0">
                      <a:srgbClr val="353535"/>
                    </a:gs>
                    <a:gs pos="100000">
                      <a:srgbClr val="353535"/>
                    </a:gs>
                  </a:gsLst>
                  <a:lin ang="5400000" scaled="1"/>
                </a:gradFill>
                <a:effectLst/>
                <a:uLnTx/>
                <a:uFillTx/>
                <a:latin typeface="Segoe UI Semibold" panose="020B0702040204020203" pitchFamily="34" charset="0"/>
                <a:ea typeface="+mn-ea"/>
                <a:cs typeface="Segoe UI Semibold" panose="020B0702040204020203" pitchFamily="34" charset="0"/>
              </a:rPr>
              <a:t>Be sure to run the Accessibility Checker! </a:t>
            </a:r>
            <a:r>
              <a:rPr kumimoji="0" lang="en-US" sz="1176" b="0" i="0" u="none" strike="noStrike" kern="1200" cap="none" spc="0" normalizeH="0" baseline="0" noProof="0" dirty="0">
                <a:ln>
                  <a:noFill/>
                </a:ln>
                <a:gradFill>
                  <a:gsLst>
                    <a:gs pos="0">
                      <a:srgbClr val="353535"/>
                    </a:gs>
                    <a:gs pos="100000">
                      <a:srgbClr val="353535"/>
                    </a:gs>
                  </a:gsLst>
                  <a:lin ang="5400000" scaled="1"/>
                </a:gradFill>
                <a:effectLst/>
                <a:uLnTx/>
                <a:uFillTx/>
                <a:latin typeface="Segoe UI" panose="020B0502040204020203" pitchFamily="34" charset="0"/>
                <a:ea typeface="+mn-ea"/>
                <a:cs typeface="Segoe UI" panose="020B0502040204020203" pitchFamily="34" charset="0"/>
              </a:rPr>
              <a:t>Go to </a:t>
            </a:r>
            <a:r>
              <a:rPr kumimoji="0" lang="en-US" sz="1176" b="0" i="0" u="none" strike="noStrike" kern="1200" cap="none" spc="0" normalizeH="0" baseline="0" noProof="0" dirty="0">
                <a:ln>
                  <a:noFill/>
                </a:ln>
                <a:gradFill>
                  <a:gsLst>
                    <a:gs pos="0">
                      <a:srgbClr val="353535"/>
                    </a:gs>
                    <a:gs pos="100000">
                      <a:srgbClr val="353535"/>
                    </a:gs>
                  </a:gsLst>
                  <a:lin ang="5400000" scaled="1"/>
                </a:gradFill>
                <a:effectLst/>
                <a:uLnTx/>
                <a:uFillTx/>
                <a:latin typeface="Segoe UI Semibold" panose="020B0702040204020203" pitchFamily="34" charset="0"/>
                <a:ea typeface="+mn-ea"/>
                <a:cs typeface="Segoe UI Semibold" panose="020B0702040204020203" pitchFamily="34" charset="0"/>
              </a:rPr>
              <a:t>File</a:t>
            </a:r>
            <a:r>
              <a:rPr kumimoji="0" lang="en-US" sz="1176" b="0" i="0" u="none" strike="noStrike" kern="1200" cap="none" spc="0" normalizeH="0" baseline="0" noProof="0" dirty="0">
                <a:ln>
                  <a:noFill/>
                </a:ln>
                <a:gradFill>
                  <a:gsLst>
                    <a:gs pos="0">
                      <a:srgbClr val="353535"/>
                    </a:gs>
                    <a:gs pos="100000">
                      <a:srgbClr val="353535"/>
                    </a:gs>
                  </a:gsLst>
                  <a:lin ang="5400000" scaled="1"/>
                </a:gradFill>
                <a:effectLst/>
                <a:uLnTx/>
                <a:uFillTx/>
                <a:latin typeface="Segoe UI" panose="020B0502040204020203" pitchFamily="34" charset="0"/>
                <a:ea typeface="+mn-ea"/>
                <a:cs typeface="Segoe UI" panose="020B0502040204020203" pitchFamily="34" charset="0"/>
              </a:rPr>
              <a:t>      click the </a:t>
            </a:r>
            <a:r>
              <a:rPr kumimoji="0" lang="en-US" sz="1176" b="0" i="0" u="none" strike="noStrike" kern="1200" cap="none" spc="0" normalizeH="0" baseline="0" noProof="0" dirty="0">
                <a:ln>
                  <a:noFill/>
                </a:ln>
                <a:gradFill>
                  <a:gsLst>
                    <a:gs pos="0">
                      <a:srgbClr val="353535"/>
                    </a:gs>
                    <a:gs pos="100000">
                      <a:srgbClr val="353535"/>
                    </a:gs>
                  </a:gsLst>
                  <a:lin ang="5400000" scaled="1"/>
                </a:gradFill>
                <a:effectLst/>
                <a:uLnTx/>
                <a:uFillTx/>
                <a:latin typeface="Segoe UI Semibold" panose="020B0702040204020203" pitchFamily="34" charset="0"/>
                <a:ea typeface="+mn-ea"/>
                <a:cs typeface="Segoe UI Semibold" panose="020B0702040204020203" pitchFamily="34" charset="0"/>
              </a:rPr>
              <a:t>Check for Issues </a:t>
            </a:r>
            <a:r>
              <a:rPr kumimoji="0" lang="en-US" sz="1176" b="0" i="0" u="none" strike="noStrike" kern="1200" cap="none" spc="0" normalizeH="0" baseline="0" noProof="0" dirty="0">
                <a:ln>
                  <a:noFill/>
                </a:ln>
                <a:gradFill>
                  <a:gsLst>
                    <a:gs pos="0">
                      <a:srgbClr val="353535"/>
                    </a:gs>
                    <a:gs pos="100000">
                      <a:srgbClr val="353535"/>
                    </a:gs>
                  </a:gsLst>
                  <a:lin ang="5400000" scaled="1"/>
                </a:gradFill>
                <a:effectLst/>
                <a:uLnTx/>
                <a:uFillTx/>
                <a:latin typeface="Segoe UI" panose="020B0502040204020203" pitchFamily="34" charset="0"/>
                <a:ea typeface="+mn-ea"/>
                <a:cs typeface="Segoe UI" panose="020B0502040204020203" pitchFamily="34" charset="0"/>
              </a:rPr>
              <a:t>drop down menu      click </a:t>
            </a:r>
            <a:r>
              <a:rPr kumimoji="0" lang="en-US" sz="1176" b="0" i="0" u="none" strike="noStrike" kern="1200" cap="none" spc="0" normalizeH="0" baseline="0" noProof="0" dirty="0">
                <a:ln>
                  <a:noFill/>
                </a:ln>
                <a:gradFill>
                  <a:gsLst>
                    <a:gs pos="0">
                      <a:srgbClr val="353535"/>
                    </a:gs>
                    <a:gs pos="100000">
                      <a:srgbClr val="353535"/>
                    </a:gs>
                  </a:gsLst>
                  <a:lin ang="5400000" scaled="1"/>
                </a:gradFill>
                <a:effectLst/>
                <a:uLnTx/>
                <a:uFillTx/>
                <a:latin typeface="Segoe UI Semibold" panose="020B0702040204020203" pitchFamily="34" charset="0"/>
                <a:ea typeface="+mn-ea"/>
                <a:cs typeface="Segoe UI Semibold" panose="020B0702040204020203" pitchFamily="34" charset="0"/>
              </a:rPr>
              <a:t>Check Accessibility</a:t>
            </a:r>
          </a:p>
          <a:p>
            <a:pPr marL="0" marR="0" lvl="0" indent="0" algn="l" defTabSz="914400" rtl="0" eaLnBrk="1" fontAlgn="auto" latinLnBrk="0" hangingPunct="1">
              <a:lnSpc>
                <a:spcPct val="100000"/>
              </a:lnSpc>
              <a:spcBef>
                <a:spcPts val="588"/>
              </a:spcBef>
              <a:spcAft>
                <a:spcPts val="0"/>
              </a:spcAft>
              <a:buClrTx/>
              <a:buSzPct val="90000"/>
              <a:buFontTx/>
              <a:buNone/>
              <a:tabLst/>
              <a:defRPr/>
            </a:pPr>
            <a:r>
              <a:rPr kumimoji="0" lang="en-US" sz="1176" b="0" i="0" u="none" strike="noStrike" kern="1200" cap="none" spc="0" normalizeH="0" baseline="0" noProof="0" dirty="0">
                <a:ln>
                  <a:noFill/>
                </a:ln>
                <a:gradFill>
                  <a:gsLst>
                    <a:gs pos="0">
                      <a:srgbClr val="353535"/>
                    </a:gs>
                    <a:gs pos="100000">
                      <a:srgbClr val="353535"/>
                    </a:gs>
                  </a:gsLst>
                  <a:lin ang="5400000" scaled="1"/>
                </a:gradFill>
                <a:effectLst/>
                <a:uLnTx/>
                <a:uFillTx/>
                <a:latin typeface="Segoe UI Semibold" panose="020B0702040204020203" pitchFamily="34" charset="0"/>
                <a:ea typeface="+mn-ea"/>
                <a:cs typeface="Segoe UI Semibold" panose="020B0702040204020203" pitchFamily="34" charset="0"/>
              </a:rPr>
              <a:t>Videos need to be accessible: </a:t>
            </a:r>
            <a:r>
              <a:rPr kumimoji="0" lang="en-US" sz="1176" b="0" i="0" u="none" strike="noStrike" kern="1200" cap="none" spc="0" normalizeH="0" baseline="0" noProof="0" dirty="0">
                <a:ln>
                  <a:noFill/>
                </a:ln>
                <a:gradFill>
                  <a:gsLst>
                    <a:gs pos="0">
                      <a:srgbClr val="353535"/>
                    </a:gs>
                    <a:gs pos="100000">
                      <a:srgbClr val="353535"/>
                    </a:gs>
                  </a:gsLst>
                  <a:lin ang="5400000" scaled="1"/>
                </a:gradFill>
                <a:effectLst/>
                <a:uLnTx/>
                <a:uFillTx/>
                <a:latin typeface="Segoe UI" panose="020B0502040204020203" pitchFamily="34" charset="0"/>
                <a:ea typeface="+mn-ea"/>
                <a:cs typeface="Segoe UI" panose="020B0502040204020203" pitchFamily="34" charset="0"/>
              </a:rPr>
              <a:t>If your presentation includes a video, ensure it is captioned and audio described (if appropriate)</a:t>
            </a:r>
          </a:p>
          <a:p>
            <a:pPr marL="0" marR="0" lvl="0" indent="0" algn="l" defTabSz="914400" rtl="0" eaLnBrk="1" fontAlgn="auto" latinLnBrk="0" hangingPunct="1">
              <a:lnSpc>
                <a:spcPct val="100000"/>
              </a:lnSpc>
              <a:spcBef>
                <a:spcPts val="588"/>
              </a:spcBef>
              <a:spcAft>
                <a:spcPts val="0"/>
              </a:spcAft>
              <a:buClrTx/>
              <a:buSzPct val="90000"/>
              <a:buFontTx/>
              <a:buNone/>
              <a:tabLst/>
              <a:defRPr/>
            </a:pPr>
            <a:r>
              <a:rPr kumimoji="0" lang="en-US" sz="1176" b="0" i="0" u="none" strike="noStrike" kern="1200" cap="none" spc="0" normalizeH="0" baseline="0" noProof="0" dirty="0">
                <a:ln>
                  <a:noFill/>
                </a:ln>
                <a:gradFill>
                  <a:gsLst>
                    <a:gs pos="0">
                      <a:srgbClr val="353535"/>
                    </a:gs>
                    <a:gs pos="100000">
                      <a:srgbClr val="353535"/>
                    </a:gs>
                  </a:gsLst>
                  <a:lin ang="5400000" scaled="1"/>
                </a:gradFill>
                <a:effectLst/>
                <a:uLnTx/>
                <a:uFillTx/>
                <a:latin typeface="Segoe UI Semibold" panose="020B0702040204020203" pitchFamily="34" charset="0"/>
                <a:ea typeface="+mn-ea"/>
                <a:cs typeface="Segoe UI Semibold" panose="020B0702040204020203" pitchFamily="34" charset="0"/>
              </a:rPr>
              <a:t>Visit the </a:t>
            </a:r>
            <a:r>
              <a:rPr kumimoji="0" lang="en-US" sz="1176" b="0" i="0" u="none" strike="noStrike" kern="1200" cap="none" spc="0" normalizeH="0" baseline="0" noProof="0" dirty="0">
                <a:ln>
                  <a:noFill/>
                </a:ln>
                <a:solidFill>
                  <a:srgbClr val="353535"/>
                </a:solidFill>
                <a:effectLst/>
                <a:uLnTx/>
                <a:uFillTx/>
                <a:latin typeface="Segoe UI Semibold" panose="020B0702040204020203" pitchFamily="34" charset="0"/>
                <a:ea typeface="+mn-ea"/>
                <a:cs typeface="Segoe UI Semibold" panose="020B0702040204020203" pitchFamily="34" charset="0"/>
                <a:hlinkClick r:id="rId3"/>
              </a:rPr>
              <a:t>Office Accessibility Center</a:t>
            </a:r>
            <a:r>
              <a:rPr kumimoji="0" lang="en-US" sz="1176" b="0" i="0" u="none" strike="noStrike" kern="1200" cap="none" spc="0" normalizeH="0" baseline="0" noProof="0" dirty="0">
                <a:ln>
                  <a:noFill/>
                </a:ln>
                <a:solidFill>
                  <a:srgbClr val="353535"/>
                </a:solidFill>
                <a:effectLst/>
                <a:uLnTx/>
                <a:uFillTx/>
                <a:latin typeface="Segoe UI Semibold" panose="020B0702040204020203" pitchFamily="34" charset="0"/>
                <a:ea typeface="+mn-ea"/>
                <a:cs typeface="Segoe UI Semibold" panose="020B0702040204020203" pitchFamily="34" charset="0"/>
              </a:rPr>
              <a:t> </a:t>
            </a:r>
            <a:r>
              <a:rPr kumimoji="0" lang="en-US" sz="1176" b="0" i="0" u="none" strike="noStrike" kern="1200" cap="none" spc="0" normalizeH="0" baseline="0" noProof="0" dirty="0">
                <a:ln>
                  <a:noFill/>
                </a:ln>
                <a:gradFill>
                  <a:gsLst>
                    <a:gs pos="0">
                      <a:srgbClr val="353535"/>
                    </a:gs>
                    <a:gs pos="100000">
                      <a:srgbClr val="353535"/>
                    </a:gs>
                  </a:gsLst>
                  <a:lin ang="5400000" scaled="1"/>
                </a:gradFill>
                <a:effectLst/>
                <a:uLnTx/>
                <a:uFillTx/>
                <a:latin typeface="Segoe UI" panose="020B0502040204020203" pitchFamily="34" charset="0"/>
                <a:ea typeface="+mn-ea"/>
                <a:cs typeface="Segoe UI" panose="020B0502040204020203" pitchFamily="34" charset="0"/>
              </a:rPr>
              <a:t>to learn more about accessibility in PowerPoint</a:t>
            </a:r>
          </a:p>
        </p:txBody>
      </p:sp>
      <p:sp>
        <p:nvSpPr>
          <p:cNvPr id="2" name="Slide title">
            <a:extLst>
              <a:ext uri="{FF2B5EF4-FFF2-40B4-BE49-F238E27FC236}">
                <a16:creationId xmlns:a16="http://schemas.microsoft.com/office/drawing/2014/main" id="{1B027A59-96AF-406B-A5C9-5D24B253ED49}"/>
              </a:ext>
            </a:extLst>
          </p:cNvPr>
          <p:cNvSpPr>
            <a:spLocks noGrp="1"/>
          </p:cNvSpPr>
          <p:nvPr>
            <p:ph type="title"/>
          </p:nvPr>
        </p:nvSpPr>
        <p:spPr/>
        <p:txBody>
          <a:bodyPr/>
          <a:lstStyle/>
          <a:p>
            <a:r>
              <a:rPr lang="en-US" dirty="0">
                <a:gradFill>
                  <a:gsLst>
                    <a:gs pos="0">
                      <a:srgbClr val="353535"/>
                    </a:gs>
                    <a:gs pos="100000">
                      <a:srgbClr val="353535"/>
                    </a:gs>
                  </a:gsLst>
                  <a:lin ang="5400000" scaled="0"/>
                </a:gradFill>
              </a:rPr>
              <a:t>Creating accessible content</a:t>
            </a:r>
          </a:p>
        </p:txBody>
      </p:sp>
      <p:sp>
        <p:nvSpPr>
          <p:cNvPr id="3" name="Accessiblity definition">
            <a:extLst>
              <a:ext uri="{FF2B5EF4-FFF2-40B4-BE49-F238E27FC236}">
                <a16:creationId xmlns:a16="http://schemas.microsoft.com/office/drawing/2014/main" id="{6514054D-2F19-4667-931D-9475B9BAADA8}"/>
              </a:ext>
            </a:extLst>
          </p:cNvPr>
          <p:cNvSpPr txBox="1">
            <a:spLocks/>
          </p:cNvSpPr>
          <p:nvPr/>
        </p:nvSpPr>
        <p:spPr>
          <a:xfrm>
            <a:off x="272624" y="1150631"/>
            <a:ext cx="11799542" cy="873629"/>
          </a:xfrm>
          <a:prstGeom prst="rect">
            <a:avLst/>
          </a:prstGeom>
        </p:spPr>
        <p:txBody>
          <a:bodyPr lIns="179285" tIns="143428" rIns="179285" bIns="143428"/>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ct val="20000"/>
              </a:spcBef>
              <a:spcAft>
                <a:spcPts val="0"/>
              </a:spcAft>
              <a:buClrTx/>
              <a:buSzPct val="90000"/>
              <a:buFont typeface="Arial" pitchFamily="34" charset="0"/>
              <a:buNone/>
              <a:tabLst/>
              <a:defRPr/>
            </a:pPr>
            <a:r>
              <a:rPr kumimoji="0" lang="en-US" sz="2353" b="0" i="0" u="none" strike="noStrike" kern="1200" cap="none" spc="0" normalizeH="0" baseline="0" noProof="0" dirty="0">
                <a:ln>
                  <a:noFill/>
                </a:ln>
                <a:gradFill>
                  <a:gsLst>
                    <a:gs pos="0">
                      <a:srgbClr val="353535"/>
                    </a:gs>
                    <a:gs pos="100000">
                      <a:srgbClr val="353535"/>
                    </a:gs>
                  </a:gsLst>
                  <a:lin ang="5400000" scaled="1"/>
                </a:gradFill>
                <a:effectLst/>
                <a:uLnTx/>
                <a:uFillTx/>
                <a:latin typeface="Segoe UI Light" panose="020B0502040204020203" pitchFamily="34" charset="0"/>
                <a:ea typeface="+mn-ea"/>
                <a:cs typeface="Segoe UI Light" panose="020B0502040204020203" pitchFamily="34" charset="0"/>
              </a:rPr>
              <a:t>Take the following steps to create accessible content that everyone can consume effectively.</a:t>
            </a:r>
          </a:p>
        </p:txBody>
      </p:sp>
      <p:sp>
        <p:nvSpPr>
          <p:cNvPr id="7" name="Contrast instructions text box">
            <a:extLst>
              <a:ext uri="{FF2B5EF4-FFF2-40B4-BE49-F238E27FC236}">
                <a16:creationId xmlns:a16="http://schemas.microsoft.com/office/drawing/2014/main" id="{2EA19A1A-86E0-4BC9-9788-D9371AEF3211}"/>
              </a:ext>
            </a:extLst>
          </p:cNvPr>
          <p:cNvSpPr txBox="1">
            <a:spLocks/>
          </p:cNvSpPr>
          <p:nvPr/>
        </p:nvSpPr>
        <p:spPr>
          <a:xfrm>
            <a:off x="269241" y="1724019"/>
            <a:ext cx="2331168" cy="3585699"/>
          </a:xfrm>
          <a:prstGeom prst="rect">
            <a:avLst/>
          </a:prstGeom>
        </p:spPr>
        <p:txBody>
          <a:bodyPr lIns="179285" tIns="143428" rIns="179285" bIns="143428"/>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Pct val="90000"/>
              <a:buFont typeface="Arial" pitchFamily="34" charset="0"/>
              <a:buNone/>
              <a:tabLst/>
              <a:defRPr/>
            </a:pPr>
            <a:r>
              <a:rPr kumimoji="0" lang="en-US" sz="1568" b="0" i="0" u="none" strike="noStrike" kern="1200" cap="none" spc="20" normalizeH="0" baseline="0" noProof="0" dirty="0">
                <a:ln>
                  <a:noFill/>
                </a:ln>
                <a:gradFill>
                  <a:gsLst>
                    <a:gs pos="0">
                      <a:srgbClr val="353535"/>
                    </a:gs>
                    <a:gs pos="100000">
                      <a:srgbClr val="353535"/>
                    </a:gs>
                  </a:gsLst>
                </a:gradFill>
                <a:effectLst/>
                <a:uLnTx/>
                <a:uFillTx/>
                <a:latin typeface="Segoe UI Semibold" panose="020B0702040204020203" pitchFamily="34" charset="0"/>
                <a:ea typeface="+mn-ea"/>
                <a:cs typeface="Segoe UI Semibold" panose="020B0702040204020203" pitchFamily="34" charset="0"/>
              </a:rPr>
              <a:t>Contrast</a:t>
            </a:r>
          </a:p>
          <a:p>
            <a:pPr marL="0" marR="0" lvl="0" indent="0" algn="l" defTabSz="932742" rtl="0" eaLnBrk="1" fontAlgn="auto" latinLnBrk="0" hangingPunct="1">
              <a:lnSpc>
                <a:spcPct val="100000"/>
              </a:lnSpc>
              <a:spcBef>
                <a:spcPts val="784"/>
              </a:spcBef>
              <a:spcAft>
                <a:spcPts val="0"/>
              </a:spcAft>
              <a:buClrTx/>
              <a:buSzPct val="90000"/>
              <a:buFont typeface="Arial" pitchFamily="34" charset="0"/>
              <a:buNone/>
              <a:tabLst/>
              <a:defRPr/>
            </a:pPr>
            <a:r>
              <a:rPr kumimoji="0" lang="en-US" sz="1176" b="0" i="0" u="none" strike="noStrike" kern="1200" cap="none" spc="0" normalizeH="0" baseline="0" noProof="0" dirty="0">
                <a:ln>
                  <a:noFill/>
                </a:ln>
                <a:gradFill>
                  <a:gsLst>
                    <a:gs pos="0">
                      <a:srgbClr val="353535"/>
                    </a:gs>
                    <a:gs pos="100000">
                      <a:srgbClr val="353535"/>
                    </a:gs>
                  </a:gsLst>
                  <a:lin ang="5400000" scaled="1"/>
                </a:gradFill>
                <a:effectLst/>
                <a:uLnTx/>
                <a:uFillTx/>
                <a:latin typeface="Segoe UI" panose="020B0502040204020203" pitchFamily="34" charset="0"/>
                <a:ea typeface="+mn-ea"/>
                <a:cs typeface="Segoe UI" panose="020B0502040204020203" pitchFamily="34" charset="0"/>
              </a:rPr>
              <a:t>Use high contrast colors for maximum readability</a:t>
            </a:r>
          </a:p>
          <a:p>
            <a:pPr marL="0" marR="0" lvl="0" indent="0" algn="l" defTabSz="914367" rtl="0" eaLnBrk="1" fontAlgn="auto" latinLnBrk="0" hangingPunct="1">
              <a:lnSpc>
                <a:spcPct val="100000"/>
              </a:lnSpc>
              <a:spcBef>
                <a:spcPts val="588"/>
              </a:spcBef>
              <a:spcAft>
                <a:spcPts val="0"/>
              </a:spcAft>
              <a:buClrTx/>
              <a:buSzPct val="90000"/>
              <a:buFont typeface="Arial" pitchFamily="34" charset="0"/>
              <a:buNone/>
              <a:tabLst/>
              <a:defRPr/>
            </a:pPr>
            <a:r>
              <a:rPr kumimoji="0" lang="en-US" sz="1176" b="0" i="0" u="none" strike="noStrike" kern="1200" cap="none" spc="0" normalizeH="0" baseline="0" noProof="0" dirty="0">
                <a:ln>
                  <a:noFill/>
                </a:ln>
                <a:gradFill>
                  <a:gsLst>
                    <a:gs pos="0">
                      <a:srgbClr val="353535"/>
                    </a:gs>
                    <a:gs pos="100000">
                      <a:srgbClr val="353535"/>
                    </a:gs>
                  </a:gsLst>
                  <a:lin ang="5400000" scaled="1"/>
                </a:gradFill>
                <a:effectLst/>
                <a:uLnTx/>
                <a:uFillTx/>
                <a:latin typeface="Segoe UI" panose="020B0502040204020203" pitchFamily="34" charset="0"/>
                <a:ea typeface="+mn-ea"/>
                <a:cs typeface="Segoe UI" panose="020B0502040204020203" pitchFamily="34" charset="0"/>
              </a:rPr>
              <a:t>The recommended contrast ratio is at least 4.5:1</a:t>
            </a:r>
          </a:p>
          <a:p>
            <a:pPr marL="0" marR="0" lvl="0" indent="0" algn="l" defTabSz="914367" rtl="0" eaLnBrk="1" fontAlgn="auto" latinLnBrk="0" hangingPunct="1">
              <a:lnSpc>
                <a:spcPct val="100000"/>
              </a:lnSpc>
              <a:spcBef>
                <a:spcPts val="588"/>
              </a:spcBef>
              <a:spcAft>
                <a:spcPts val="0"/>
              </a:spcAft>
              <a:buClrTx/>
              <a:buSzPct val="90000"/>
              <a:buFont typeface="Arial" pitchFamily="34" charset="0"/>
              <a:buNone/>
              <a:tabLst/>
              <a:defRPr/>
            </a:pPr>
            <a:endParaRPr kumimoji="0" lang="en-US" sz="1176" b="0" i="0" u="none" strike="noStrike" kern="1200" cap="none" spc="0" normalizeH="0" baseline="0" noProof="0" dirty="0">
              <a:ln>
                <a:noFill/>
              </a:ln>
              <a:gradFill>
                <a:gsLst>
                  <a:gs pos="0">
                    <a:srgbClr val="353535"/>
                  </a:gs>
                  <a:gs pos="100000">
                    <a:srgbClr val="353535"/>
                  </a:gs>
                </a:gsLst>
                <a:lin ang="5400000" scaled="1"/>
              </a:gradFill>
              <a:effectLst/>
              <a:uLnTx/>
              <a:uFillTx/>
              <a:latin typeface="Segoe UI Semilight"/>
              <a:ea typeface="+mn-ea"/>
              <a:cs typeface="+mn-cs"/>
            </a:endParaRPr>
          </a:p>
          <a:p>
            <a:pPr marL="0" marR="0" lvl="0" indent="0" algn="l" defTabSz="914367" rtl="0" eaLnBrk="1" fontAlgn="auto" latinLnBrk="0" hangingPunct="1">
              <a:lnSpc>
                <a:spcPct val="100000"/>
              </a:lnSpc>
              <a:spcBef>
                <a:spcPts val="588"/>
              </a:spcBef>
              <a:spcAft>
                <a:spcPts val="0"/>
              </a:spcAft>
              <a:buClrTx/>
              <a:buSzPct val="90000"/>
              <a:buFont typeface="Arial" pitchFamily="34" charset="0"/>
              <a:buNone/>
              <a:tabLst/>
              <a:defRPr/>
            </a:pPr>
            <a:endParaRPr kumimoji="0" lang="en-US" sz="1176" b="0" i="0" u="none" strike="noStrike" kern="1200" cap="none" spc="0" normalizeH="0" baseline="0" noProof="0" dirty="0">
              <a:ln>
                <a:noFill/>
              </a:ln>
              <a:gradFill>
                <a:gsLst>
                  <a:gs pos="0">
                    <a:srgbClr val="353535"/>
                  </a:gs>
                  <a:gs pos="100000">
                    <a:srgbClr val="353535"/>
                  </a:gs>
                </a:gsLst>
                <a:lin ang="5400000" scaled="1"/>
              </a:gradFill>
              <a:effectLst/>
              <a:uLnTx/>
              <a:uFillTx/>
              <a:latin typeface="Segoe UI Semilight"/>
              <a:ea typeface="+mn-ea"/>
              <a:cs typeface="+mn-cs"/>
            </a:endParaRPr>
          </a:p>
          <a:p>
            <a:pPr marL="0" marR="0" lvl="0" indent="0" algn="l" defTabSz="914367" rtl="0" eaLnBrk="1" fontAlgn="auto" latinLnBrk="0" hangingPunct="1">
              <a:lnSpc>
                <a:spcPct val="100000"/>
              </a:lnSpc>
              <a:spcBef>
                <a:spcPts val="588"/>
              </a:spcBef>
              <a:spcAft>
                <a:spcPts val="0"/>
              </a:spcAft>
              <a:buClrTx/>
              <a:buSzPct val="90000"/>
              <a:buFont typeface="Arial" pitchFamily="34" charset="0"/>
              <a:buNone/>
              <a:tabLst/>
              <a:defRPr/>
            </a:pPr>
            <a:endParaRPr kumimoji="0" lang="en-US" sz="1176" b="0" i="0" u="none" strike="noStrike" kern="1200" cap="none" spc="0" normalizeH="0" baseline="0" noProof="0" dirty="0">
              <a:ln>
                <a:noFill/>
              </a:ln>
              <a:gradFill>
                <a:gsLst>
                  <a:gs pos="0">
                    <a:srgbClr val="353535"/>
                  </a:gs>
                  <a:gs pos="100000">
                    <a:srgbClr val="353535"/>
                  </a:gs>
                </a:gsLst>
                <a:lin ang="5400000" scaled="1"/>
              </a:gradFill>
              <a:effectLst/>
              <a:uLnTx/>
              <a:uFillTx/>
              <a:latin typeface="Segoe UI Semilight"/>
              <a:ea typeface="+mn-ea"/>
              <a:cs typeface="+mn-cs"/>
            </a:endParaRPr>
          </a:p>
          <a:p>
            <a:pPr marL="0" marR="0" lvl="0" indent="0" algn="l" defTabSz="932742" rtl="0" eaLnBrk="1" fontAlgn="auto" latinLnBrk="0" hangingPunct="1">
              <a:lnSpc>
                <a:spcPct val="100000"/>
              </a:lnSpc>
              <a:spcBef>
                <a:spcPts val="1176"/>
              </a:spcBef>
              <a:spcAft>
                <a:spcPts val="0"/>
              </a:spcAft>
              <a:buClrTx/>
              <a:buSzPct val="90000"/>
              <a:buFont typeface="Arial" pitchFamily="34" charset="0"/>
              <a:buNone/>
              <a:tabLst/>
              <a:defRPr/>
            </a:pPr>
            <a:r>
              <a:rPr kumimoji="0" lang="en-US" sz="1176" b="1" i="0" u="none" strike="noStrike" kern="1200" cap="none" spc="0" normalizeH="0" baseline="0" noProof="0" dirty="0">
                <a:ln>
                  <a:noFill/>
                </a:ln>
                <a:gradFill>
                  <a:gsLst>
                    <a:gs pos="0">
                      <a:srgbClr val="353535"/>
                    </a:gs>
                    <a:gs pos="100000">
                      <a:srgbClr val="353535"/>
                    </a:gs>
                  </a:gsLst>
                  <a:lin ang="5400000" scaled="1"/>
                </a:gradFill>
                <a:effectLst/>
                <a:uLnTx/>
                <a:uFillTx/>
                <a:latin typeface="Segoe UI" panose="020B0502040204020203" pitchFamily="34" charset="0"/>
                <a:ea typeface="+mn-ea"/>
                <a:cs typeface="Segoe UI" panose="020B0502040204020203" pitchFamily="34" charset="0"/>
              </a:rPr>
              <a:t>Color Contrast Analyzer</a:t>
            </a:r>
          </a:p>
          <a:p>
            <a:pPr marL="0" marR="0" lvl="0" indent="0" algn="l" defTabSz="932742" rtl="0" eaLnBrk="1" fontAlgn="auto" latinLnBrk="0" hangingPunct="1">
              <a:lnSpc>
                <a:spcPct val="110000"/>
              </a:lnSpc>
              <a:spcBef>
                <a:spcPts val="588"/>
              </a:spcBef>
              <a:spcAft>
                <a:spcPts val="0"/>
              </a:spcAft>
              <a:buClrTx/>
              <a:buSzPct val="90000"/>
              <a:buFont typeface="Arial" pitchFamily="34" charset="0"/>
              <a:buNone/>
              <a:tabLst/>
              <a:defRPr/>
            </a:pPr>
            <a:r>
              <a:rPr kumimoji="0" lang="en-US" sz="980" b="0" i="0" u="none" strike="noStrike" kern="1200" cap="none" spc="0" normalizeH="0" baseline="0" noProof="0" dirty="0">
                <a:ln>
                  <a:noFill/>
                </a:ln>
                <a:gradFill>
                  <a:gsLst>
                    <a:gs pos="0">
                      <a:srgbClr val="353535"/>
                    </a:gs>
                    <a:gs pos="100000">
                      <a:srgbClr val="353535"/>
                    </a:gs>
                  </a:gsLst>
                  <a:lin ang="5400000" scaled="1"/>
                </a:gradFill>
                <a:effectLst/>
                <a:uLnTx/>
                <a:uFillTx/>
                <a:latin typeface="Segoe UI" panose="020B0502040204020203" pitchFamily="34" charset="0"/>
                <a:ea typeface="+mn-ea"/>
                <a:cs typeface="Segoe UI" panose="020B0502040204020203" pitchFamily="34" charset="0"/>
              </a:rPr>
              <a:t>Download this tool to determine the legibility of text and the contrast of visual elements</a:t>
            </a:r>
          </a:p>
        </p:txBody>
      </p:sp>
      <p:grpSp>
        <p:nvGrpSpPr>
          <p:cNvPr id="4" name="Text contrast exmple" descr="Graphic showing a comparison of contrasted text and background colors. The first block is light grey with dark grey text that reads &quot;Text&quot;. The second block is blue with white text that reads &quot;Text&quot;. The third block is light blue with white text that reads &quot;Text&quot; and a red slash over it." title="Contrast example">
            <a:extLst>
              <a:ext uri="{FF2B5EF4-FFF2-40B4-BE49-F238E27FC236}">
                <a16:creationId xmlns:a16="http://schemas.microsoft.com/office/drawing/2014/main" id="{D8F2410A-9A51-4326-9294-1848EBCAACF1}"/>
              </a:ext>
            </a:extLst>
          </p:cNvPr>
          <p:cNvGrpSpPr/>
          <p:nvPr/>
        </p:nvGrpSpPr>
        <p:grpSpPr>
          <a:xfrm>
            <a:off x="448214" y="3214396"/>
            <a:ext cx="1973221" cy="462106"/>
            <a:chOff x="457201" y="3851798"/>
            <a:chExt cx="2012788" cy="471372"/>
          </a:xfrm>
        </p:grpSpPr>
        <p:grpSp>
          <p:nvGrpSpPr>
            <p:cNvPr id="17" name="Group 16">
              <a:extLst>
                <a:ext uri="{FF2B5EF4-FFF2-40B4-BE49-F238E27FC236}">
                  <a16:creationId xmlns:a16="http://schemas.microsoft.com/office/drawing/2014/main" id="{F33997BA-4449-476F-874D-61B1AEF59FAB}"/>
                </a:ext>
              </a:extLst>
            </p:cNvPr>
            <p:cNvGrpSpPr/>
            <p:nvPr/>
          </p:nvGrpSpPr>
          <p:grpSpPr>
            <a:xfrm>
              <a:off x="457201" y="3858427"/>
              <a:ext cx="2012788" cy="464743"/>
              <a:chOff x="457201" y="3958757"/>
              <a:chExt cx="2012788" cy="464743"/>
            </a:xfrm>
          </p:grpSpPr>
          <p:sp>
            <p:nvSpPr>
              <p:cNvPr id="24" name="Light blue text box example">
                <a:hlinkClick r:id="rId4"/>
                <a:extLst>
                  <a:ext uri="{FF2B5EF4-FFF2-40B4-BE49-F238E27FC236}">
                    <a16:creationId xmlns:a16="http://schemas.microsoft.com/office/drawing/2014/main" id="{07BC68B1-128D-485E-9F28-AE15FDFBCB68}"/>
                  </a:ext>
                </a:extLst>
              </p:cNvPr>
              <p:cNvSpPr txBox="1">
                <a:spLocks/>
              </p:cNvSpPr>
              <p:nvPr/>
            </p:nvSpPr>
            <p:spPr>
              <a:xfrm>
                <a:off x="1799060" y="3958757"/>
                <a:ext cx="670929" cy="464743"/>
              </a:xfrm>
              <a:prstGeom prst="rect">
                <a:avLst/>
              </a:prstGeom>
              <a:solidFill>
                <a:srgbClr val="00BCF2"/>
              </a:solidFill>
            </p:spPr>
            <p:txBody>
              <a:bodyPr wrap="square" lIns="179285" tIns="143428" rIns="179285" bIns="143428" anchor="ctr">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588"/>
                  </a:spcAft>
                  <a:buClrTx/>
                  <a:buSzPct val="90000"/>
                  <a:buFont typeface="Arial" pitchFamily="34" charset="0"/>
                  <a:buNone/>
                  <a:tabLst/>
                  <a:defRPr/>
                </a:pPr>
                <a:r>
                  <a:rPr kumimoji="0" lang="en-US" sz="1078" b="1" i="0" u="none" strike="noStrike" kern="1200" cap="none" spc="0" normalizeH="0" baseline="0" noProof="0" dirty="0">
                    <a:ln>
                      <a:noFill/>
                    </a:ln>
                    <a:gradFill>
                      <a:gsLst>
                        <a:gs pos="11500">
                          <a:srgbClr val="FFFFFF"/>
                        </a:gs>
                        <a:gs pos="74000">
                          <a:srgbClr val="FFFFFF"/>
                        </a:gs>
                      </a:gsLst>
                    </a:gradFill>
                    <a:effectLst/>
                    <a:uLnTx/>
                    <a:uFillTx/>
                    <a:latin typeface="Segoe UI Semilight"/>
                    <a:ea typeface="+mn-ea"/>
                    <a:cs typeface="+mn-cs"/>
                  </a:rPr>
                  <a:t>Text</a:t>
                </a:r>
              </a:p>
            </p:txBody>
          </p:sp>
          <p:sp>
            <p:nvSpPr>
              <p:cNvPr id="22" name="Blue text box example">
                <a:hlinkClick r:id="rId4"/>
                <a:extLst>
                  <a:ext uri="{FF2B5EF4-FFF2-40B4-BE49-F238E27FC236}">
                    <a16:creationId xmlns:a16="http://schemas.microsoft.com/office/drawing/2014/main" id="{F2090629-6903-4243-9091-773ACBA6E2F7}"/>
                  </a:ext>
                </a:extLst>
              </p:cNvPr>
              <p:cNvSpPr txBox="1">
                <a:spLocks/>
              </p:cNvSpPr>
              <p:nvPr/>
            </p:nvSpPr>
            <p:spPr>
              <a:xfrm>
                <a:off x="1128130" y="3958757"/>
                <a:ext cx="670929" cy="464743"/>
              </a:xfrm>
              <a:prstGeom prst="rect">
                <a:avLst/>
              </a:prstGeom>
              <a:solidFill>
                <a:srgbClr val="0078D7"/>
              </a:solidFill>
            </p:spPr>
            <p:txBody>
              <a:bodyPr wrap="square" lIns="179285" tIns="143428" rIns="179285" bIns="143428" anchor="ctr">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588"/>
                  </a:spcAft>
                  <a:buClrTx/>
                  <a:buSzPct val="90000"/>
                  <a:buFont typeface="Arial" pitchFamily="34" charset="0"/>
                  <a:buNone/>
                  <a:tabLst/>
                  <a:defRPr/>
                </a:pPr>
                <a:r>
                  <a:rPr kumimoji="0" lang="en-US" sz="1078" b="1" i="0" u="none" strike="noStrike" kern="1200" cap="none" spc="0" normalizeH="0" baseline="0" noProof="0" dirty="0">
                    <a:ln>
                      <a:noFill/>
                    </a:ln>
                    <a:gradFill>
                      <a:gsLst>
                        <a:gs pos="11500">
                          <a:srgbClr val="FFFFFF"/>
                        </a:gs>
                        <a:gs pos="74000">
                          <a:srgbClr val="FFFFFF"/>
                        </a:gs>
                      </a:gsLst>
                    </a:gradFill>
                    <a:effectLst/>
                    <a:uLnTx/>
                    <a:uFillTx/>
                    <a:latin typeface="Segoe UI Semilight"/>
                    <a:ea typeface="+mn-ea"/>
                    <a:cs typeface="+mn-cs"/>
                  </a:rPr>
                  <a:t>Text</a:t>
                </a:r>
              </a:p>
            </p:txBody>
          </p:sp>
          <p:sp>
            <p:nvSpPr>
              <p:cNvPr id="21" name="Gray text box example">
                <a:hlinkClick r:id="rId4"/>
                <a:extLst>
                  <a:ext uri="{FF2B5EF4-FFF2-40B4-BE49-F238E27FC236}">
                    <a16:creationId xmlns:a16="http://schemas.microsoft.com/office/drawing/2014/main" id="{3938270C-7EF6-42F1-9783-B2D53E7FDB90}"/>
                  </a:ext>
                </a:extLst>
              </p:cNvPr>
              <p:cNvSpPr txBox="1">
                <a:spLocks/>
              </p:cNvSpPr>
              <p:nvPr/>
            </p:nvSpPr>
            <p:spPr>
              <a:xfrm>
                <a:off x="457201" y="3958757"/>
                <a:ext cx="670929" cy="464743"/>
              </a:xfrm>
              <a:prstGeom prst="rect">
                <a:avLst/>
              </a:prstGeom>
              <a:solidFill>
                <a:srgbClr val="F2F2F2"/>
              </a:solidFill>
            </p:spPr>
            <p:txBody>
              <a:bodyPr wrap="square" lIns="179285" tIns="143428" rIns="179285" bIns="143428" anchor="ctr">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588"/>
                  </a:spcAft>
                  <a:buClrTx/>
                  <a:buSzPct val="90000"/>
                  <a:buFont typeface="Arial" pitchFamily="34" charset="0"/>
                  <a:buNone/>
                  <a:tabLst/>
                  <a:defRPr/>
                </a:pPr>
                <a:r>
                  <a:rPr kumimoji="0" lang="en-US" sz="1078" b="1" i="0" u="none" strike="noStrike" kern="1200" cap="none" spc="0" normalizeH="0" baseline="0" noProof="0" dirty="0">
                    <a:ln>
                      <a:noFill/>
                    </a:ln>
                    <a:gradFill>
                      <a:gsLst>
                        <a:gs pos="2500">
                          <a:srgbClr val="353535"/>
                        </a:gs>
                        <a:gs pos="100000">
                          <a:srgbClr val="353535"/>
                        </a:gs>
                      </a:gsLst>
                    </a:gradFill>
                    <a:effectLst/>
                    <a:uLnTx/>
                    <a:uFillTx/>
                    <a:latin typeface="Segoe UI Semilight"/>
                    <a:ea typeface="+mn-ea"/>
                    <a:cs typeface="+mn-cs"/>
                  </a:rPr>
                  <a:t>Text</a:t>
                </a:r>
              </a:p>
            </p:txBody>
          </p:sp>
        </p:grpSp>
        <p:cxnSp>
          <p:nvCxnSpPr>
            <p:cNvPr id="29" name="Red slash">
              <a:extLst>
                <a:ext uri="{FF2B5EF4-FFF2-40B4-BE49-F238E27FC236}">
                  <a16:creationId xmlns:a16="http://schemas.microsoft.com/office/drawing/2014/main" id="{C126F65E-552B-41C6-85C7-BE7794694ACC}"/>
                </a:ext>
              </a:extLst>
            </p:cNvPr>
            <p:cNvCxnSpPr/>
            <p:nvPr/>
          </p:nvCxnSpPr>
          <p:spPr>
            <a:xfrm flipH="1">
              <a:off x="1799059" y="3851798"/>
              <a:ext cx="670930" cy="465022"/>
            </a:xfrm>
            <a:prstGeom prst="line">
              <a:avLst/>
            </a:prstGeom>
            <a:ln w="19050">
              <a:solidFill>
                <a:srgbClr val="D83B0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9" name="Download Button" descr="A blue block with the download symbol and text that reads &quot;Download&quot;. This is object has a link to http://www.paciellogroup.com/resources/contrastAnalyser" title="Color Contrast Analyzer link">
            <a:extLst>
              <a:ext uri="{FF2B5EF4-FFF2-40B4-BE49-F238E27FC236}">
                <a16:creationId xmlns:a16="http://schemas.microsoft.com/office/drawing/2014/main" id="{D47F70E8-F46C-4F26-9FFE-841287D57677}"/>
              </a:ext>
            </a:extLst>
          </p:cNvPr>
          <p:cNvGrpSpPr/>
          <p:nvPr/>
        </p:nvGrpSpPr>
        <p:grpSpPr>
          <a:xfrm>
            <a:off x="448214" y="4847557"/>
            <a:ext cx="1973221" cy="455607"/>
            <a:chOff x="457201" y="4875348"/>
            <a:chExt cx="2144166" cy="464743"/>
          </a:xfrm>
        </p:grpSpPr>
        <p:sp>
          <p:nvSpPr>
            <p:cNvPr id="20" name="Download label">
              <a:hlinkClick r:id="rId4"/>
              <a:extLst>
                <a:ext uri="{FF2B5EF4-FFF2-40B4-BE49-F238E27FC236}">
                  <a16:creationId xmlns:a16="http://schemas.microsoft.com/office/drawing/2014/main" id="{D3E39059-0F65-4F28-8991-03B714AEBC92}"/>
                </a:ext>
              </a:extLst>
            </p:cNvPr>
            <p:cNvSpPr txBox="1">
              <a:spLocks/>
            </p:cNvSpPr>
            <p:nvPr/>
          </p:nvSpPr>
          <p:spPr>
            <a:xfrm>
              <a:off x="457201" y="4875348"/>
              <a:ext cx="2144166" cy="464743"/>
            </a:xfrm>
            <a:prstGeom prst="rect">
              <a:avLst/>
            </a:prstGeom>
            <a:solidFill>
              <a:srgbClr val="0078D7"/>
            </a:solidFill>
          </p:spPr>
          <p:txBody>
            <a:bodyPr wrap="square" lIns="143428" tIns="143428" rIns="143428" bIns="143428" anchor="ctr">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367" rtl="0" eaLnBrk="1" fontAlgn="auto" latinLnBrk="0" hangingPunct="1">
                <a:lnSpc>
                  <a:spcPct val="100000"/>
                </a:lnSpc>
                <a:spcBef>
                  <a:spcPts val="0"/>
                </a:spcBef>
                <a:spcAft>
                  <a:spcPts val="588"/>
                </a:spcAft>
                <a:buClrTx/>
                <a:buSzPct val="90000"/>
                <a:buFont typeface="Arial" pitchFamily="34" charset="0"/>
                <a:buNone/>
                <a:tabLst/>
                <a:defRPr/>
              </a:pPr>
              <a:r>
                <a:rPr kumimoji="0" lang="en-US" sz="1078" b="1" i="0" u="none" strike="noStrike" kern="1200" cap="none" spc="0" normalizeH="0" baseline="0" noProof="0" dirty="0">
                  <a:ln>
                    <a:noFill/>
                  </a:ln>
                  <a:gradFill>
                    <a:gsLst>
                      <a:gs pos="11500">
                        <a:srgbClr val="FFFFFF"/>
                      </a:gs>
                      <a:gs pos="74000">
                        <a:srgbClr val="FFFFFF"/>
                      </a:gs>
                    </a:gsLst>
                  </a:gradFill>
                  <a:effectLst/>
                  <a:uLnTx/>
                  <a:uFillTx/>
                  <a:latin typeface="Segoe UI Semilight"/>
                  <a:ea typeface="+mn-ea"/>
                  <a:cs typeface="+mn-cs"/>
                </a:rPr>
                <a:t>Download</a:t>
              </a:r>
            </a:p>
          </p:txBody>
        </p:sp>
        <p:sp>
          <p:nvSpPr>
            <p:cNvPr id="25" name="Download button">
              <a:extLst>
                <a:ext uri="{FF2B5EF4-FFF2-40B4-BE49-F238E27FC236}">
                  <a16:creationId xmlns:a16="http://schemas.microsoft.com/office/drawing/2014/main" id="{3E095CBB-F50B-49F8-8B4A-E5CFE63305C0}"/>
                </a:ext>
              </a:extLst>
            </p:cNvPr>
            <p:cNvSpPr>
              <a:spLocks noChangeAspect="1" noEditPoints="1"/>
            </p:cNvSpPr>
            <p:nvPr/>
          </p:nvSpPr>
          <p:spPr bwMode="auto">
            <a:xfrm>
              <a:off x="950966" y="5020486"/>
              <a:ext cx="93930" cy="161766"/>
            </a:xfrm>
            <a:custGeom>
              <a:avLst/>
              <a:gdLst>
                <a:gd name="T0" fmla="*/ 144 w 144"/>
                <a:gd name="T1" fmla="*/ 132 h 248"/>
                <a:gd name="T2" fmla="*/ 72 w 144"/>
                <a:gd name="T3" fmla="*/ 203 h 248"/>
                <a:gd name="T4" fmla="*/ 0 w 144"/>
                <a:gd name="T5" fmla="*/ 132 h 248"/>
                <a:gd name="T6" fmla="*/ 72 w 144"/>
                <a:gd name="T7" fmla="*/ 203 h 248"/>
                <a:gd name="T8" fmla="*/ 72 w 144"/>
                <a:gd name="T9" fmla="*/ 0 h 248"/>
                <a:gd name="T10" fmla="*/ 0 w 144"/>
                <a:gd name="T11" fmla="*/ 248 h 248"/>
                <a:gd name="T12" fmla="*/ 144 w 144"/>
                <a:gd name="T13" fmla="*/ 248 h 248"/>
              </a:gdLst>
              <a:ahLst/>
              <a:cxnLst>
                <a:cxn ang="0">
                  <a:pos x="T0" y="T1"/>
                </a:cxn>
                <a:cxn ang="0">
                  <a:pos x="T2" y="T3"/>
                </a:cxn>
                <a:cxn ang="0">
                  <a:pos x="T4" y="T5"/>
                </a:cxn>
                <a:cxn ang="0">
                  <a:pos x="T6" y="T7"/>
                </a:cxn>
                <a:cxn ang="0">
                  <a:pos x="T8" y="T9"/>
                </a:cxn>
                <a:cxn ang="0">
                  <a:pos x="T10" y="T11"/>
                </a:cxn>
                <a:cxn ang="0">
                  <a:pos x="T12" y="T13"/>
                </a:cxn>
              </a:cxnLst>
              <a:rect l="0" t="0" r="r" b="b"/>
              <a:pathLst>
                <a:path w="144" h="248">
                  <a:moveTo>
                    <a:pt x="144" y="132"/>
                  </a:moveTo>
                  <a:lnTo>
                    <a:pt x="72" y="203"/>
                  </a:lnTo>
                  <a:lnTo>
                    <a:pt x="0" y="132"/>
                  </a:lnTo>
                  <a:moveTo>
                    <a:pt x="72" y="203"/>
                  </a:moveTo>
                  <a:lnTo>
                    <a:pt x="72" y="0"/>
                  </a:lnTo>
                  <a:moveTo>
                    <a:pt x="0" y="248"/>
                  </a:moveTo>
                  <a:lnTo>
                    <a:pt x="144" y="248"/>
                  </a:lnTo>
                </a:path>
              </a:pathLst>
            </a:custGeom>
            <a:noFill/>
            <a:ln w="19050" cap="flat">
              <a:solidFill>
                <a:srgbClr val="FFFFFF"/>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Semilight"/>
                <a:ea typeface="+mn-ea"/>
                <a:cs typeface="+mn-cs"/>
              </a:endParaRPr>
            </a:p>
          </p:txBody>
        </p:sp>
      </p:grpSp>
      <p:sp>
        <p:nvSpPr>
          <p:cNvPr id="8" name="Shape &amp; color instruciton text box">
            <a:extLst>
              <a:ext uri="{FF2B5EF4-FFF2-40B4-BE49-F238E27FC236}">
                <a16:creationId xmlns:a16="http://schemas.microsoft.com/office/drawing/2014/main" id="{3DFAB517-E240-4C86-9C1E-41B7B9889F40}"/>
              </a:ext>
            </a:extLst>
          </p:cNvPr>
          <p:cNvSpPr txBox="1">
            <a:spLocks/>
          </p:cNvSpPr>
          <p:nvPr/>
        </p:nvSpPr>
        <p:spPr>
          <a:xfrm>
            <a:off x="2600409" y="1724019"/>
            <a:ext cx="2352339" cy="3585699"/>
          </a:xfrm>
          <a:prstGeom prst="rect">
            <a:avLst/>
          </a:prstGeom>
        </p:spPr>
        <p:txBody>
          <a:bodyPr lIns="179285" tIns="143428" rIns="179285" bIns="143428"/>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Pct val="90000"/>
              <a:buFont typeface="Arial" pitchFamily="34" charset="0"/>
              <a:buNone/>
              <a:tabLst/>
              <a:defRPr/>
            </a:pPr>
            <a:r>
              <a:rPr kumimoji="0" lang="en-US" sz="1568" b="0" i="0" u="none" strike="noStrike" kern="1200" cap="none" spc="20" normalizeH="0" baseline="0" noProof="0" dirty="0">
                <a:ln>
                  <a:noFill/>
                </a:ln>
                <a:gradFill>
                  <a:gsLst>
                    <a:gs pos="0">
                      <a:srgbClr val="353535"/>
                    </a:gs>
                    <a:gs pos="100000">
                      <a:srgbClr val="353535"/>
                    </a:gs>
                  </a:gsLst>
                </a:gradFill>
                <a:effectLst/>
                <a:uLnTx/>
                <a:uFillTx/>
                <a:latin typeface="Segoe UI Semibold" panose="020B0702040204020203" pitchFamily="34" charset="0"/>
                <a:ea typeface="+mn-ea"/>
                <a:cs typeface="Segoe UI Semibold" panose="020B0702040204020203" pitchFamily="34" charset="0"/>
              </a:rPr>
              <a:t>Shape and color</a:t>
            </a:r>
          </a:p>
          <a:p>
            <a:pPr marL="0" marR="0" lvl="0" indent="0" algn="l" defTabSz="932742" rtl="0" eaLnBrk="1" fontAlgn="auto" latinLnBrk="0" hangingPunct="1">
              <a:lnSpc>
                <a:spcPct val="100000"/>
              </a:lnSpc>
              <a:spcBef>
                <a:spcPts val="784"/>
              </a:spcBef>
              <a:spcAft>
                <a:spcPts val="0"/>
              </a:spcAft>
              <a:buClrTx/>
              <a:buSzPct val="90000"/>
              <a:buFont typeface="Arial" pitchFamily="34" charset="0"/>
              <a:buNone/>
              <a:tabLst/>
              <a:defRPr/>
            </a:pPr>
            <a:r>
              <a:rPr kumimoji="0" lang="en-US" sz="1176" b="0" i="0" u="none" strike="noStrike" kern="1200" cap="none" spc="0" normalizeH="0" baseline="0" noProof="0" dirty="0">
                <a:ln>
                  <a:noFill/>
                </a:ln>
                <a:gradFill>
                  <a:gsLst>
                    <a:gs pos="0">
                      <a:srgbClr val="353535"/>
                    </a:gs>
                    <a:gs pos="100000">
                      <a:srgbClr val="353535"/>
                    </a:gs>
                  </a:gsLst>
                  <a:lin ang="5400000" scaled="1"/>
                </a:gradFill>
                <a:effectLst/>
                <a:uLnTx/>
                <a:uFillTx/>
                <a:latin typeface="Segoe UI" panose="020B0502040204020203" pitchFamily="34" charset="0"/>
                <a:ea typeface="+mn-ea"/>
                <a:cs typeface="Segoe UI" panose="020B0502040204020203" pitchFamily="34" charset="0"/>
              </a:rPr>
              <a:t>Use different shapes with a legend to indicate statuses to accommodate for color blindness</a:t>
            </a:r>
          </a:p>
          <a:p>
            <a:pPr marL="0" marR="0" lvl="0" indent="0" algn="l" defTabSz="932742" rtl="0" eaLnBrk="1" fontAlgn="auto" latinLnBrk="0" hangingPunct="1">
              <a:lnSpc>
                <a:spcPct val="100000"/>
              </a:lnSpc>
              <a:spcBef>
                <a:spcPts val="1176"/>
              </a:spcBef>
              <a:spcAft>
                <a:spcPts val="0"/>
              </a:spcAft>
              <a:buClrTx/>
              <a:buSzPct val="90000"/>
              <a:buFont typeface="Arial" pitchFamily="34" charset="0"/>
              <a:buNone/>
              <a:tabLst/>
              <a:defRPr/>
            </a:pPr>
            <a:r>
              <a:rPr kumimoji="0" lang="en-US" sz="1176" b="1" i="0" u="none" strike="noStrike" kern="1200" cap="none" spc="0" normalizeH="0" baseline="0" noProof="0" dirty="0">
                <a:ln>
                  <a:noFill/>
                </a:ln>
                <a:gradFill>
                  <a:gsLst>
                    <a:gs pos="0">
                      <a:srgbClr val="353535"/>
                    </a:gs>
                    <a:gs pos="100000">
                      <a:srgbClr val="353535"/>
                    </a:gs>
                  </a:gsLst>
                  <a:lin ang="5400000" scaled="1"/>
                </a:gradFill>
                <a:effectLst/>
                <a:uLnTx/>
                <a:uFillTx/>
                <a:latin typeface="Segoe UI" panose="020B0502040204020203" pitchFamily="34" charset="0"/>
                <a:ea typeface="+mn-ea"/>
                <a:cs typeface="Segoe UI" panose="020B0502040204020203" pitchFamily="34" charset="0"/>
              </a:rPr>
              <a:t>Example: </a:t>
            </a:r>
          </a:p>
          <a:p>
            <a:pPr marL="0" marR="0" lvl="0" indent="0" algn="l" defTabSz="914367" rtl="0" eaLnBrk="1" fontAlgn="auto" latinLnBrk="0" hangingPunct="1">
              <a:lnSpc>
                <a:spcPct val="100000"/>
              </a:lnSpc>
              <a:spcBef>
                <a:spcPct val="20000"/>
              </a:spcBef>
              <a:spcAft>
                <a:spcPts val="0"/>
              </a:spcAft>
              <a:buClrTx/>
              <a:buSzPct val="90000"/>
              <a:buFont typeface="Arial" pitchFamily="34" charset="0"/>
              <a:buNone/>
              <a:tabLst/>
              <a:defRPr/>
            </a:pPr>
            <a:endParaRPr kumimoji="0" lang="en-US" sz="1176" b="0" i="0" u="none" strike="noStrike" kern="1200" cap="none" spc="0" normalizeH="0" baseline="0" noProof="0" dirty="0">
              <a:ln>
                <a:noFill/>
              </a:ln>
              <a:gradFill>
                <a:gsLst>
                  <a:gs pos="0">
                    <a:srgbClr val="353535"/>
                  </a:gs>
                  <a:gs pos="100000">
                    <a:srgbClr val="353535"/>
                  </a:gs>
                </a:gsLst>
                <a:lin ang="5400000" scaled="1"/>
              </a:gradFill>
              <a:effectLst/>
              <a:uLnTx/>
              <a:uFillTx/>
              <a:latin typeface="Segoe UI Semilight"/>
              <a:ea typeface="+mn-ea"/>
              <a:cs typeface="+mn-cs"/>
            </a:endParaRPr>
          </a:p>
        </p:txBody>
      </p:sp>
      <p:grpSp>
        <p:nvGrpSpPr>
          <p:cNvPr id="5" name="Shape usage example" descr="This is a light grey box with three lines of text that read Subject 1 with a green circle next to it, Subject 2 with a yellow triangle, and Subject 3 with a red X. Each shape has a corresponding category assigned in a key at the bottom of the graphic. The green circle is titled C1, yellow triangle titled C2, and red X titled C3." title="Graphic with multiple subjects and categories">
            <a:extLst>
              <a:ext uri="{FF2B5EF4-FFF2-40B4-BE49-F238E27FC236}">
                <a16:creationId xmlns:a16="http://schemas.microsoft.com/office/drawing/2014/main" id="{78BB39EF-191E-4F81-B7C4-4330B0660D46}"/>
              </a:ext>
            </a:extLst>
          </p:cNvPr>
          <p:cNvGrpSpPr/>
          <p:nvPr/>
        </p:nvGrpSpPr>
        <p:grpSpPr>
          <a:xfrm>
            <a:off x="2779383" y="3421343"/>
            <a:ext cx="2063788" cy="1881821"/>
            <a:chOff x="2835115" y="4084309"/>
            <a:chExt cx="2105171" cy="1919555"/>
          </a:xfrm>
        </p:grpSpPr>
        <p:sp>
          <p:nvSpPr>
            <p:cNvPr id="31" name="Background and text">
              <a:hlinkClick r:id="rId4"/>
              <a:extLst>
                <a:ext uri="{FF2B5EF4-FFF2-40B4-BE49-F238E27FC236}">
                  <a16:creationId xmlns:a16="http://schemas.microsoft.com/office/drawing/2014/main" id="{41587D65-AD84-4847-AAB8-DAF9E47C57D3}"/>
                </a:ext>
              </a:extLst>
            </p:cNvPr>
            <p:cNvSpPr txBox="1">
              <a:spLocks/>
            </p:cNvSpPr>
            <p:nvPr/>
          </p:nvSpPr>
          <p:spPr>
            <a:xfrm>
              <a:off x="2835115" y="4084309"/>
              <a:ext cx="2012787" cy="1919555"/>
            </a:xfrm>
            <a:prstGeom prst="rect">
              <a:avLst/>
            </a:prstGeom>
            <a:solidFill>
              <a:srgbClr val="F2F2F2"/>
            </a:solidFill>
          </p:spPr>
          <p:txBody>
            <a:bodyPr wrap="square" lIns="179285" tIns="143428" rIns="179285" bIns="143428" anchor="t">
              <a:no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7" rtl="0" eaLnBrk="1" fontAlgn="auto" latinLnBrk="0" hangingPunct="1">
                <a:lnSpc>
                  <a:spcPct val="200000"/>
                </a:lnSpc>
                <a:spcBef>
                  <a:spcPts val="0"/>
                </a:spcBef>
                <a:spcAft>
                  <a:spcPts val="588"/>
                </a:spcAft>
                <a:buClrTx/>
                <a:buSzPct val="90000"/>
                <a:buFont typeface="Arial" pitchFamily="34" charset="0"/>
                <a:buNone/>
                <a:tabLst/>
                <a:defRPr/>
              </a:pPr>
              <a:r>
                <a:rPr kumimoji="0" lang="en-US" sz="1078" b="1" i="0" u="none" strike="noStrike" kern="1200" cap="none" spc="0" normalizeH="0" baseline="0" noProof="0" dirty="0">
                  <a:ln>
                    <a:noFill/>
                  </a:ln>
                  <a:gradFill>
                    <a:gsLst>
                      <a:gs pos="2500">
                        <a:srgbClr val="353535"/>
                      </a:gs>
                      <a:gs pos="100000">
                        <a:srgbClr val="353535"/>
                      </a:gs>
                    </a:gsLst>
                  </a:gradFill>
                  <a:effectLst/>
                  <a:uLnTx/>
                  <a:uFillTx/>
                  <a:latin typeface="Segoe UI Semilight"/>
                  <a:ea typeface="+mn-ea"/>
                  <a:cs typeface="+mn-cs"/>
                </a:rPr>
                <a:t>Subject 1</a:t>
              </a:r>
            </a:p>
            <a:p>
              <a:pPr marL="0" marR="0" lvl="0" indent="0" algn="l" defTabSz="914367" rtl="0" eaLnBrk="1" fontAlgn="auto" latinLnBrk="0" hangingPunct="1">
                <a:lnSpc>
                  <a:spcPct val="200000"/>
                </a:lnSpc>
                <a:spcBef>
                  <a:spcPts val="0"/>
                </a:spcBef>
                <a:spcAft>
                  <a:spcPts val="588"/>
                </a:spcAft>
                <a:buClrTx/>
                <a:buSzPct val="90000"/>
                <a:buFont typeface="Arial" pitchFamily="34" charset="0"/>
                <a:buNone/>
                <a:tabLst/>
                <a:defRPr/>
              </a:pPr>
              <a:r>
                <a:rPr kumimoji="0" lang="en-US" sz="1078" b="1" i="0" u="none" strike="noStrike" kern="1200" cap="none" spc="0" normalizeH="0" baseline="0" noProof="0" dirty="0">
                  <a:ln>
                    <a:noFill/>
                  </a:ln>
                  <a:gradFill>
                    <a:gsLst>
                      <a:gs pos="2500">
                        <a:srgbClr val="353535"/>
                      </a:gs>
                      <a:gs pos="100000">
                        <a:srgbClr val="353535"/>
                      </a:gs>
                    </a:gsLst>
                  </a:gradFill>
                  <a:effectLst/>
                  <a:uLnTx/>
                  <a:uFillTx/>
                  <a:latin typeface="Segoe UI Semilight"/>
                  <a:ea typeface="+mn-ea"/>
                  <a:cs typeface="+mn-cs"/>
                </a:rPr>
                <a:t>Subject 2</a:t>
              </a:r>
            </a:p>
            <a:p>
              <a:pPr marL="0" marR="0" lvl="0" indent="0" algn="l" defTabSz="914367" rtl="0" eaLnBrk="1" fontAlgn="auto" latinLnBrk="0" hangingPunct="1">
                <a:lnSpc>
                  <a:spcPct val="200000"/>
                </a:lnSpc>
                <a:spcBef>
                  <a:spcPts val="0"/>
                </a:spcBef>
                <a:spcAft>
                  <a:spcPts val="588"/>
                </a:spcAft>
                <a:buClrTx/>
                <a:buSzPct val="90000"/>
                <a:buFont typeface="Arial" pitchFamily="34" charset="0"/>
                <a:buNone/>
                <a:tabLst/>
                <a:defRPr/>
              </a:pPr>
              <a:r>
                <a:rPr kumimoji="0" lang="en-US" sz="1078" b="1" i="0" u="none" strike="noStrike" kern="1200" cap="none" spc="0" normalizeH="0" baseline="0" noProof="0" dirty="0">
                  <a:ln>
                    <a:noFill/>
                  </a:ln>
                  <a:gradFill>
                    <a:gsLst>
                      <a:gs pos="2500">
                        <a:srgbClr val="353535"/>
                      </a:gs>
                      <a:gs pos="100000">
                        <a:srgbClr val="353535"/>
                      </a:gs>
                    </a:gsLst>
                  </a:gradFill>
                  <a:effectLst/>
                  <a:uLnTx/>
                  <a:uFillTx/>
                  <a:latin typeface="Segoe UI Semilight"/>
                  <a:ea typeface="+mn-ea"/>
                  <a:cs typeface="+mn-cs"/>
                </a:rPr>
                <a:t>Subject 3</a:t>
              </a:r>
            </a:p>
          </p:txBody>
        </p:sp>
        <p:grpSp>
          <p:nvGrpSpPr>
            <p:cNvPr id="54" name="Group 53">
              <a:extLst>
                <a:ext uri="{FF2B5EF4-FFF2-40B4-BE49-F238E27FC236}">
                  <a16:creationId xmlns:a16="http://schemas.microsoft.com/office/drawing/2014/main" id="{D9C75EE5-B23D-433C-B9FC-0A890CCA87F6}"/>
                </a:ext>
              </a:extLst>
            </p:cNvPr>
            <p:cNvGrpSpPr/>
            <p:nvPr/>
          </p:nvGrpSpPr>
          <p:grpSpPr>
            <a:xfrm>
              <a:off x="3016089" y="4633595"/>
              <a:ext cx="1603535" cy="830385"/>
              <a:chOff x="3016090" y="4740275"/>
              <a:chExt cx="1578136" cy="830385"/>
            </a:xfrm>
          </p:grpSpPr>
          <p:cxnSp>
            <p:nvCxnSpPr>
              <p:cNvPr id="39" name="Bottom horizontal seperator">
                <a:extLst>
                  <a:ext uri="{FF2B5EF4-FFF2-40B4-BE49-F238E27FC236}">
                    <a16:creationId xmlns:a16="http://schemas.microsoft.com/office/drawing/2014/main" id="{0EA8FBA0-CE7A-43E1-BD7F-F31D3E9EB411}"/>
                  </a:ext>
                </a:extLst>
              </p:cNvPr>
              <p:cNvCxnSpPr>
                <a:cxnSpLocks/>
              </p:cNvCxnSpPr>
              <p:nvPr/>
            </p:nvCxnSpPr>
            <p:spPr>
              <a:xfrm>
                <a:off x="3016090" y="5570660"/>
                <a:ext cx="1578136" cy="0"/>
              </a:xfrm>
              <a:prstGeom prst="line">
                <a:avLst/>
              </a:prstGeom>
              <a:ln>
                <a:solidFill>
                  <a:srgbClr val="96969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Middle horizontal seperator">
                <a:extLst>
                  <a:ext uri="{FF2B5EF4-FFF2-40B4-BE49-F238E27FC236}">
                    <a16:creationId xmlns:a16="http://schemas.microsoft.com/office/drawing/2014/main" id="{A0BD764B-F19F-4DF2-B164-D068A2F20A51}"/>
                  </a:ext>
                </a:extLst>
              </p:cNvPr>
              <p:cNvCxnSpPr>
                <a:cxnSpLocks/>
              </p:cNvCxnSpPr>
              <p:nvPr/>
            </p:nvCxnSpPr>
            <p:spPr>
              <a:xfrm>
                <a:off x="3016090" y="5155467"/>
                <a:ext cx="1578136" cy="0"/>
              </a:xfrm>
              <a:prstGeom prst="line">
                <a:avLst/>
              </a:prstGeom>
              <a:ln>
                <a:solidFill>
                  <a:srgbClr val="96969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 name="Top horizontal seperator">
                <a:extLst>
                  <a:ext uri="{FF2B5EF4-FFF2-40B4-BE49-F238E27FC236}">
                    <a16:creationId xmlns:a16="http://schemas.microsoft.com/office/drawing/2014/main" id="{A8D93F6D-4AC8-4197-BC31-6184E349BA9F}"/>
                  </a:ext>
                </a:extLst>
              </p:cNvPr>
              <p:cNvCxnSpPr>
                <a:cxnSpLocks/>
              </p:cNvCxnSpPr>
              <p:nvPr/>
            </p:nvCxnSpPr>
            <p:spPr>
              <a:xfrm>
                <a:off x="3016090" y="4740275"/>
                <a:ext cx="1578136" cy="0"/>
              </a:xfrm>
              <a:prstGeom prst="line">
                <a:avLst/>
              </a:prstGeom>
              <a:ln>
                <a:solidFill>
                  <a:srgbClr val="969696"/>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53" name="Legend red X label">
              <a:extLst>
                <a:ext uri="{FF2B5EF4-FFF2-40B4-BE49-F238E27FC236}">
                  <a16:creationId xmlns:a16="http://schemas.microsoft.com/office/drawing/2014/main" id="{72C7857C-5DF0-4D0C-AFE3-F20197431F94}"/>
                </a:ext>
              </a:extLst>
            </p:cNvPr>
            <p:cNvSpPr txBox="1">
              <a:spLocks/>
            </p:cNvSpPr>
            <p:nvPr/>
          </p:nvSpPr>
          <p:spPr>
            <a:xfrm>
              <a:off x="4287555" y="5490006"/>
              <a:ext cx="652731" cy="454270"/>
            </a:xfrm>
            <a:prstGeom prst="rect">
              <a:avLst/>
            </a:prstGeom>
          </p:spPr>
          <p:txBody>
            <a:bodyPr lIns="179285" tIns="143428" rIns="179285" bIns="143428"/>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588"/>
                </a:spcAft>
                <a:buClrTx/>
                <a:buSzPct val="90000"/>
                <a:buFont typeface="Arial" pitchFamily="34" charset="0"/>
                <a:buNone/>
                <a:tabLst/>
                <a:defRPr/>
              </a:pPr>
              <a:r>
                <a:rPr kumimoji="0" lang="en-US" sz="1029" b="0" i="0" u="none" strike="noStrike" kern="1200" cap="none" spc="0" normalizeH="0" baseline="0" noProof="0" dirty="0">
                  <a:ln>
                    <a:noFill/>
                  </a:ln>
                  <a:gradFill>
                    <a:gsLst>
                      <a:gs pos="0">
                        <a:srgbClr val="353535"/>
                      </a:gs>
                      <a:gs pos="100000">
                        <a:srgbClr val="353535"/>
                      </a:gs>
                    </a:gsLst>
                    <a:lin ang="5400000" scaled="1"/>
                  </a:gradFill>
                  <a:effectLst/>
                  <a:uLnTx/>
                  <a:uFillTx/>
                  <a:latin typeface="Segoe UI Semilight"/>
                  <a:ea typeface="+mn-ea"/>
                  <a:cs typeface="+mn-cs"/>
                </a:rPr>
                <a:t>C3</a:t>
              </a:r>
            </a:p>
          </p:txBody>
        </p:sp>
        <p:sp>
          <p:nvSpPr>
            <p:cNvPr id="49" name="Legend red X">
              <a:extLst>
                <a:ext uri="{FF2B5EF4-FFF2-40B4-BE49-F238E27FC236}">
                  <a16:creationId xmlns:a16="http://schemas.microsoft.com/office/drawing/2014/main" id="{50972702-B6C4-4F7D-B9E3-1C99ABCE00AC}"/>
                </a:ext>
              </a:extLst>
            </p:cNvPr>
            <p:cNvSpPr/>
            <p:nvPr/>
          </p:nvSpPr>
          <p:spPr bwMode="auto">
            <a:xfrm rot="2700000">
              <a:off x="4276563" y="5661498"/>
              <a:ext cx="111286" cy="111286"/>
            </a:xfrm>
            <a:prstGeom prst="plus">
              <a:avLst>
                <a:gd name="adj" fmla="val 37839"/>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2" name="Legend yellow triangle label">
              <a:extLst>
                <a:ext uri="{FF2B5EF4-FFF2-40B4-BE49-F238E27FC236}">
                  <a16:creationId xmlns:a16="http://schemas.microsoft.com/office/drawing/2014/main" id="{4EF05085-0CE3-4287-9F98-41F1DF1B1A46}"/>
                </a:ext>
              </a:extLst>
            </p:cNvPr>
            <p:cNvSpPr txBox="1">
              <a:spLocks/>
            </p:cNvSpPr>
            <p:nvPr/>
          </p:nvSpPr>
          <p:spPr>
            <a:xfrm>
              <a:off x="3638569" y="5490006"/>
              <a:ext cx="652731" cy="454270"/>
            </a:xfrm>
            <a:prstGeom prst="rect">
              <a:avLst/>
            </a:prstGeom>
          </p:spPr>
          <p:txBody>
            <a:bodyPr lIns="179285" tIns="143428" rIns="179285" bIns="143428"/>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588"/>
                </a:spcAft>
                <a:buClrTx/>
                <a:buSzPct val="90000"/>
                <a:buFont typeface="Arial" pitchFamily="34" charset="0"/>
                <a:buNone/>
                <a:tabLst/>
                <a:defRPr/>
              </a:pPr>
              <a:r>
                <a:rPr kumimoji="0" lang="en-US" sz="1029" b="0" i="0" u="none" strike="noStrike" kern="1200" cap="none" spc="0" normalizeH="0" baseline="0" noProof="0" dirty="0">
                  <a:ln>
                    <a:noFill/>
                  </a:ln>
                  <a:gradFill>
                    <a:gsLst>
                      <a:gs pos="0">
                        <a:srgbClr val="353535"/>
                      </a:gs>
                      <a:gs pos="100000">
                        <a:srgbClr val="353535"/>
                      </a:gs>
                    </a:gsLst>
                    <a:lin ang="5400000" scaled="1"/>
                  </a:gradFill>
                  <a:effectLst/>
                  <a:uLnTx/>
                  <a:uFillTx/>
                  <a:latin typeface="Segoe UI Semilight"/>
                  <a:ea typeface="+mn-ea"/>
                  <a:cs typeface="+mn-cs"/>
                </a:rPr>
                <a:t>C2</a:t>
              </a:r>
            </a:p>
          </p:txBody>
        </p:sp>
        <p:sp>
          <p:nvSpPr>
            <p:cNvPr id="48" name="Legend yellow triangle">
              <a:extLst>
                <a:ext uri="{FF2B5EF4-FFF2-40B4-BE49-F238E27FC236}">
                  <a16:creationId xmlns:a16="http://schemas.microsoft.com/office/drawing/2014/main" id="{95924CBC-051D-4D98-A720-2ACBFB1EC5E5}"/>
                </a:ext>
              </a:extLst>
            </p:cNvPr>
            <p:cNvSpPr/>
            <p:nvPr/>
          </p:nvSpPr>
          <p:spPr bwMode="auto">
            <a:xfrm>
              <a:off x="3645474" y="5661498"/>
              <a:ext cx="111286" cy="111286"/>
            </a:xfrm>
            <a:prstGeom prst="triangl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1" name="Legend green circle label">
              <a:extLst>
                <a:ext uri="{FF2B5EF4-FFF2-40B4-BE49-F238E27FC236}">
                  <a16:creationId xmlns:a16="http://schemas.microsoft.com/office/drawing/2014/main" id="{FE5CE87C-D0A3-420D-92A0-72184D47AF3C}"/>
                </a:ext>
              </a:extLst>
            </p:cNvPr>
            <p:cNvSpPr txBox="1">
              <a:spLocks/>
            </p:cNvSpPr>
            <p:nvPr/>
          </p:nvSpPr>
          <p:spPr>
            <a:xfrm>
              <a:off x="3025614" y="5490006"/>
              <a:ext cx="652731" cy="454270"/>
            </a:xfrm>
            <a:prstGeom prst="rect">
              <a:avLst/>
            </a:prstGeom>
          </p:spPr>
          <p:txBody>
            <a:bodyPr lIns="179285" tIns="143428" rIns="179285" bIns="143428"/>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588"/>
                </a:spcAft>
                <a:buClrTx/>
                <a:buSzPct val="90000"/>
                <a:buFont typeface="Arial" pitchFamily="34" charset="0"/>
                <a:buNone/>
                <a:tabLst/>
                <a:defRPr/>
              </a:pPr>
              <a:r>
                <a:rPr kumimoji="0" lang="en-US" sz="1029" b="0" i="0" u="none" strike="noStrike" kern="1200" cap="none" spc="0" normalizeH="0" baseline="0" noProof="0" dirty="0">
                  <a:ln>
                    <a:noFill/>
                  </a:ln>
                  <a:gradFill>
                    <a:gsLst>
                      <a:gs pos="0">
                        <a:srgbClr val="353535"/>
                      </a:gs>
                      <a:gs pos="100000">
                        <a:srgbClr val="353535"/>
                      </a:gs>
                    </a:gsLst>
                    <a:lin ang="5400000" scaled="1"/>
                  </a:gradFill>
                  <a:effectLst/>
                  <a:uLnTx/>
                  <a:uFillTx/>
                  <a:latin typeface="Segoe UI Semilight"/>
                  <a:ea typeface="+mn-ea"/>
                  <a:cs typeface="+mn-cs"/>
                </a:rPr>
                <a:t>C1</a:t>
              </a:r>
            </a:p>
          </p:txBody>
        </p:sp>
        <p:sp>
          <p:nvSpPr>
            <p:cNvPr id="47" name="Legend green circle">
              <a:extLst>
                <a:ext uri="{FF2B5EF4-FFF2-40B4-BE49-F238E27FC236}">
                  <a16:creationId xmlns:a16="http://schemas.microsoft.com/office/drawing/2014/main" id="{11B7ABC3-0D05-4D87-8805-F9856A64DD60}"/>
                </a:ext>
              </a:extLst>
            </p:cNvPr>
            <p:cNvSpPr/>
            <p:nvPr/>
          </p:nvSpPr>
          <p:spPr bwMode="auto">
            <a:xfrm>
              <a:off x="3025614" y="5661498"/>
              <a:ext cx="111286" cy="111286"/>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4" name="Example red X">
              <a:extLst>
                <a:ext uri="{FF2B5EF4-FFF2-40B4-BE49-F238E27FC236}">
                  <a16:creationId xmlns:a16="http://schemas.microsoft.com/office/drawing/2014/main" id="{10B2A76B-C434-491F-B592-EEDEDEA48E4B}"/>
                </a:ext>
              </a:extLst>
            </p:cNvPr>
            <p:cNvSpPr/>
            <p:nvPr/>
          </p:nvSpPr>
          <p:spPr bwMode="auto">
            <a:xfrm rot="2700000">
              <a:off x="4363877" y="5200740"/>
              <a:ext cx="111286" cy="111286"/>
            </a:xfrm>
            <a:prstGeom prst="plus">
              <a:avLst>
                <a:gd name="adj" fmla="val 37839"/>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2" name="Example yellow triangle">
              <a:extLst>
                <a:ext uri="{FF2B5EF4-FFF2-40B4-BE49-F238E27FC236}">
                  <a16:creationId xmlns:a16="http://schemas.microsoft.com/office/drawing/2014/main" id="{CBA60425-B490-4E52-A313-59C017B52428}"/>
                </a:ext>
              </a:extLst>
            </p:cNvPr>
            <p:cNvSpPr/>
            <p:nvPr/>
          </p:nvSpPr>
          <p:spPr bwMode="auto">
            <a:xfrm>
              <a:off x="4363877" y="4785548"/>
              <a:ext cx="111286" cy="111286"/>
            </a:xfrm>
            <a:prstGeom prst="triangl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1" name="Example green circle">
              <a:extLst>
                <a:ext uri="{FF2B5EF4-FFF2-40B4-BE49-F238E27FC236}">
                  <a16:creationId xmlns:a16="http://schemas.microsoft.com/office/drawing/2014/main" id="{A56147BF-EFBE-4D08-89A0-9FFED68EA619}"/>
                </a:ext>
              </a:extLst>
            </p:cNvPr>
            <p:cNvSpPr/>
            <p:nvPr/>
          </p:nvSpPr>
          <p:spPr bwMode="auto">
            <a:xfrm>
              <a:off x="4363877" y="4379595"/>
              <a:ext cx="111286" cy="111286"/>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9" name="Alt Text instruction text box">
            <a:extLst>
              <a:ext uri="{FF2B5EF4-FFF2-40B4-BE49-F238E27FC236}">
                <a16:creationId xmlns:a16="http://schemas.microsoft.com/office/drawing/2014/main" id="{04805918-8A89-4DB7-ADA7-F4E1A9608C97}"/>
              </a:ext>
            </a:extLst>
          </p:cNvPr>
          <p:cNvSpPr txBox="1">
            <a:spLocks/>
          </p:cNvSpPr>
          <p:nvPr/>
        </p:nvSpPr>
        <p:spPr>
          <a:xfrm>
            <a:off x="4931578" y="1724019"/>
            <a:ext cx="2331168" cy="3585699"/>
          </a:xfrm>
          <a:prstGeom prst="rect">
            <a:avLst/>
          </a:prstGeom>
        </p:spPr>
        <p:txBody>
          <a:bodyPr lIns="179285" tIns="143428" rIns="179285" bIns="143428"/>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Pct val="90000"/>
              <a:buFont typeface="Arial" pitchFamily="34" charset="0"/>
              <a:buNone/>
              <a:tabLst/>
              <a:defRPr/>
            </a:pPr>
            <a:r>
              <a:rPr kumimoji="0" lang="en-US" sz="1568" b="0" i="0" u="none" strike="noStrike" kern="1200" cap="none" spc="20" normalizeH="0" baseline="0" noProof="0" dirty="0">
                <a:ln>
                  <a:noFill/>
                </a:ln>
                <a:gradFill>
                  <a:gsLst>
                    <a:gs pos="0">
                      <a:srgbClr val="353535"/>
                    </a:gs>
                    <a:gs pos="100000">
                      <a:srgbClr val="353535"/>
                    </a:gs>
                  </a:gsLst>
                </a:gradFill>
                <a:effectLst/>
                <a:uLnTx/>
                <a:uFillTx/>
                <a:latin typeface="Segoe UI Semibold" panose="020B0702040204020203" pitchFamily="34" charset="0"/>
                <a:ea typeface="+mn-ea"/>
                <a:cs typeface="Segoe UI Semibold" panose="020B0702040204020203" pitchFamily="34" charset="0"/>
              </a:rPr>
              <a:t>Alt text</a:t>
            </a:r>
          </a:p>
          <a:p>
            <a:pPr marL="0" marR="0" lvl="0" indent="0" algn="l" defTabSz="932742" rtl="0" eaLnBrk="1" fontAlgn="auto" latinLnBrk="0" hangingPunct="1">
              <a:lnSpc>
                <a:spcPct val="100000"/>
              </a:lnSpc>
              <a:spcBef>
                <a:spcPts val="784"/>
              </a:spcBef>
              <a:spcAft>
                <a:spcPts val="0"/>
              </a:spcAft>
              <a:buClrTx/>
              <a:buSzPct val="90000"/>
              <a:buFont typeface="Arial" pitchFamily="34" charset="0"/>
              <a:buNone/>
              <a:tabLst/>
              <a:defRPr/>
            </a:pPr>
            <a:r>
              <a:rPr kumimoji="0" lang="en-US" sz="1176" b="0" i="0" u="none" strike="noStrike" kern="1200" cap="none" spc="0" normalizeH="0" baseline="0" noProof="0" dirty="0">
                <a:ln>
                  <a:noFill/>
                </a:ln>
                <a:gradFill>
                  <a:gsLst>
                    <a:gs pos="0">
                      <a:srgbClr val="353535"/>
                    </a:gs>
                    <a:gs pos="100000">
                      <a:srgbClr val="353535"/>
                    </a:gs>
                  </a:gsLst>
                  <a:lin ang="5400000" scaled="1"/>
                </a:gradFill>
                <a:effectLst/>
                <a:uLnTx/>
                <a:uFillTx/>
                <a:latin typeface="Segoe UI" panose="020B0502040204020203" pitchFamily="34" charset="0"/>
                <a:ea typeface="+mn-ea"/>
                <a:cs typeface="Segoe UI" panose="020B0502040204020203" pitchFamily="34" charset="0"/>
              </a:rPr>
              <a:t>Alt text helps people with screen readers understand the content of slides</a:t>
            </a:r>
          </a:p>
          <a:p>
            <a:pPr marL="0" marR="0" lvl="0" indent="0" algn="l" defTabSz="932742" rtl="0" eaLnBrk="1" fontAlgn="auto" latinLnBrk="0" hangingPunct="1">
              <a:lnSpc>
                <a:spcPct val="100000"/>
              </a:lnSpc>
              <a:spcBef>
                <a:spcPts val="294"/>
              </a:spcBef>
              <a:spcAft>
                <a:spcPts val="0"/>
              </a:spcAft>
              <a:buClrTx/>
              <a:buSzPct val="90000"/>
              <a:buFont typeface="Arial" pitchFamily="34" charset="0"/>
              <a:buNone/>
              <a:tabLst/>
              <a:defRPr/>
            </a:pPr>
            <a:r>
              <a:rPr kumimoji="0" lang="en-US" sz="1176" b="0" i="0" u="none" strike="noStrike" kern="1200" cap="none" spc="0" normalizeH="0" baseline="0" noProof="0" dirty="0">
                <a:ln>
                  <a:noFill/>
                </a:ln>
                <a:gradFill>
                  <a:gsLst>
                    <a:gs pos="0">
                      <a:srgbClr val="353535"/>
                    </a:gs>
                    <a:gs pos="100000">
                      <a:srgbClr val="353535"/>
                    </a:gs>
                  </a:gsLst>
                  <a:lin ang="5400000" scaled="1"/>
                </a:gradFill>
                <a:effectLst/>
                <a:uLnTx/>
                <a:uFillTx/>
                <a:latin typeface="Segoe UI" panose="020B0502040204020203" pitchFamily="34" charset="0"/>
                <a:ea typeface="+mn-ea"/>
                <a:cs typeface="Segoe UI" panose="020B0502040204020203" pitchFamily="34" charset="0"/>
              </a:rPr>
              <a:t>You can create alternative text for shapes, pictures, charts, tables, SmartArt graphics, or other objects</a:t>
            </a:r>
            <a:endParaRPr kumimoji="0" lang="en-US" sz="1176" b="1" i="0" u="none" strike="noStrike" kern="1200" cap="none" spc="0" normalizeH="0" baseline="0" noProof="0" dirty="0">
              <a:ln>
                <a:noFill/>
              </a:ln>
              <a:solidFill>
                <a:srgbClr val="0070C0"/>
              </a:solidFill>
              <a:effectLst/>
              <a:uLnTx/>
              <a:uFillTx/>
              <a:latin typeface="Segoe UI" panose="020B0502040204020203" pitchFamily="34" charset="0"/>
              <a:ea typeface="+mn-ea"/>
              <a:cs typeface="Segoe UI" panose="020B0502040204020203" pitchFamily="34" charset="0"/>
            </a:endParaRPr>
          </a:p>
          <a:p>
            <a:pPr marL="0" marR="0" lvl="0" indent="0" algn="l" defTabSz="932742" rtl="0" eaLnBrk="1" fontAlgn="auto" latinLnBrk="0" hangingPunct="1">
              <a:lnSpc>
                <a:spcPct val="100000"/>
              </a:lnSpc>
              <a:spcBef>
                <a:spcPts val="1176"/>
              </a:spcBef>
              <a:spcAft>
                <a:spcPts val="0"/>
              </a:spcAft>
              <a:buClrTx/>
              <a:buSzPct val="90000"/>
              <a:buFont typeface="Arial" pitchFamily="34" charset="0"/>
              <a:buNone/>
              <a:tabLst/>
              <a:defRPr/>
            </a:pPr>
            <a:r>
              <a:rPr kumimoji="0" lang="en-US" sz="1176" b="1" i="0" u="none" strike="noStrike" kern="1200" cap="none" spc="0" normalizeH="0" baseline="0" noProof="0" dirty="0">
                <a:ln>
                  <a:noFill/>
                </a:ln>
                <a:gradFill>
                  <a:gsLst>
                    <a:gs pos="0">
                      <a:srgbClr val="353535"/>
                    </a:gs>
                    <a:gs pos="100000">
                      <a:srgbClr val="353535"/>
                    </a:gs>
                  </a:gsLst>
                  <a:lin ang="5400000" scaled="1"/>
                </a:gradFill>
                <a:effectLst/>
                <a:uLnTx/>
                <a:uFillTx/>
                <a:latin typeface="Segoe UI" panose="020B0502040204020203" pitchFamily="34" charset="0"/>
                <a:ea typeface="+mn-ea"/>
                <a:cs typeface="Segoe UI" panose="020B0502040204020203" pitchFamily="34" charset="0"/>
              </a:rPr>
              <a:t>Here’s how:</a:t>
            </a:r>
          </a:p>
          <a:p>
            <a:pPr marL="0" marR="0" lvl="0" indent="0" algn="l" defTabSz="932742" rtl="0" eaLnBrk="1" fontAlgn="auto" latinLnBrk="0" hangingPunct="1">
              <a:lnSpc>
                <a:spcPct val="110000"/>
              </a:lnSpc>
              <a:spcBef>
                <a:spcPts val="588"/>
              </a:spcBef>
              <a:spcAft>
                <a:spcPts val="0"/>
              </a:spcAft>
              <a:buClrTx/>
              <a:buSzPct val="90000"/>
              <a:buFont typeface="Arial" pitchFamily="34" charset="0"/>
              <a:buNone/>
              <a:tabLst/>
              <a:defRPr/>
            </a:pPr>
            <a:r>
              <a:rPr kumimoji="0" lang="en-US" sz="980" b="0" i="0" u="none" strike="noStrike" kern="1200" cap="none" spc="0" normalizeH="0" baseline="0" noProof="0" dirty="0">
                <a:ln>
                  <a:noFill/>
                </a:ln>
                <a:gradFill>
                  <a:gsLst>
                    <a:gs pos="0">
                      <a:srgbClr val="353535"/>
                    </a:gs>
                    <a:gs pos="100000">
                      <a:srgbClr val="353535"/>
                    </a:gs>
                  </a:gsLst>
                  <a:lin ang="5400000" scaled="1"/>
                </a:gradFill>
                <a:effectLst/>
                <a:uLnTx/>
                <a:uFillTx/>
                <a:latin typeface="Segoe UI" panose="020B0502040204020203" pitchFamily="34" charset="0"/>
                <a:ea typeface="+mn-ea"/>
                <a:cs typeface="Segoe UI" panose="020B0502040204020203" pitchFamily="34" charset="0"/>
              </a:rPr>
              <a:t>Right click the image or shape </a:t>
            </a:r>
          </a:p>
          <a:p>
            <a:pPr marL="0" marR="0" lvl="0" indent="0" algn="l" defTabSz="932742" rtl="0" eaLnBrk="1" fontAlgn="auto" latinLnBrk="0" hangingPunct="1">
              <a:lnSpc>
                <a:spcPct val="110000"/>
              </a:lnSpc>
              <a:spcBef>
                <a:spcPts val="588"/>
              </a:spcBef>
              <a:spcAft>
                <a:spcPts val="0"/>
              </a:spcAft>
              <a:buClrTx/>
              <a:buSzPct val="90000"/>
              <a:buFont typeface="Arial" pitchFamily="34" charset="0"/>
              <a:buNone/>
              <a:tabLst/>
              <a:defRPr/>
            </a:pPr>
            <a:r>
              <a:rPr kumimoji="0" lang="en-US" sz="980" b="0" i="0" u="none" strike="noStrike" kern="1200" cap="none" spc="0" normalizeH="0" baseline="0" noProof="0" dirty="0">
                <a:ln>
                  <a:noFill/>
                </a:ln>
                <a:gradFill>
                  <a:gsLst>
                    <a:gs pos="0">
                      <a:srgbClr val="353535"/>
                    </a:gs>
                    <a:gs pos="100000">
                      <a:srgbClr val="353535"/>
                    </a:gs>
                  </a:gsLst>
                  <a:lin ang="5400000" scaled="1"/>
                </a:gradFill>
                <a:effectLst/>
                <a:uLnTx/>
                <a:uFillTx/>
                <a:latin typeface="Segoe UI" panose="020B0502040204020203" pitchFamily="34" charset="0"/>
                <a:ea typeface="+mn-ea"/>
                <a:cs typeface="Segoe UI" panose="020B0502040204020203" pitchFamily="34" charset="0"/>
              </a:rPr>
              <a:t>Select </a:t>
            </a:r>
            <a:r>
              <a:rPr kumimoji="0" lang="en-US" sz="980" b="0" i="0" u="none" strike="noStrike" kern="1200" cap="none" spc="0" normalizeH="0" baseline="0" noProof="0" dirty="0">
                <a:ln>
                  <a:noFill/>
                </a:ln>
                <a:gradFill>
                  <a:gsLst>
                    <a:gs pos="0">
                      <a:srgbClr val="353535"/>
                    </a:gs>
                    <a:gs pos="100000">
                      <a:srgbClr val="353535"/>
                    </a:gs>
                  </a:gsLst>
                  <a:lin ang="5400000" scaled="1"/>
                </a:gradFill>
                <a:effectLst/>
                <a:uLnTx/>
                <a:uFillTx/>
                <a:latin typeface="Segoe UI Semibold" panose="020B0702040204020203" pitchFamily="34" charset="0"/>
                <a:ea typeface="+mn-ea"/>
                <a:cs typeface="Segoe UI Semibold" panose="020B0702040204020203" pitchFamily="34" charset="0"/>
              </a:rPr>
              <a:t>F</a:t>
            </a:r>
            <a:r>
              <a:rPr kumimoji="0" lang="en-US" sz="980" b="0" i="0" u="sng" strike="noStrike" kern="1200" cap="none" spc="0" normalizeH="0" baseline="0" noProof="0" dirty="0">
                <a:ln>
                  <a:noFill/>
                </a:ln>
                <a:gradFill>
                  <a:gsLst>
                    <a:gs pos="0">
                      <a:srgbClr val="353535"/>
                    </a:gs>
                    <a:gs pos="100000">
                      <a:srgbClr val="353535"/>
                    </a:gs>
                  </a:gsLst>
                  <a:lin ang="5400000" scaled="1"/>
                </a:gradFill>
                <a:effectLst/>
                <a:uLnTx/>
                <a:uFillTx/>
                <a:latin typeface="Segoe UI Semibold" panose="020B0702040204020203" pitchFamily="34" charset="0"/>
                <a:ea typeface="+mn-ea"/>
                <a:cs typeface="Segoe UI Semibold" panose="020B0702040204020203" pitchFamily="34" charset="0"/>
              </a:rPr>
              <a:t>o</a:t>
            </a:r>
            <a:r>
              <a:rPr kumimoji="0" lang="en-US" sz="980" b="0" i="0" u="none" strike="noStrike" kern="1200" cap="none" spc="0" normalizeH="0" baseline="0" noProof="0" dirty="0">
                <a:ln>
                  <a:noFill/>
                </a:ln>
                <a:gradFill>
                  <a:gsLst>
                    <a:gs pos="0">
                      <a:srgbClr val="353535"/>
                    </a:gs>
                    <a:gs pos="100000">
                      <a:srgbClr val="353535"/>
                    </a:gs>
                  </a:gsLst>
                  <a:lin ang="5400000" scaled="1"/>
                </a:gradFill>
                <a:effectLst/>
                <a:uLnTx/>
                <a:uFillTx/>
                <a:latin typeface="Segoe UI Semibold" panose="020B0702040204020203" pitchFamily="34" charset="0"/>
                <a:ea typeface="+mn-ea"/>
                <a:cs typeface="Segoe UI Semibold" panose="020B0702040204020203" pitchFamily="34" charset="0"/>
              </a:rPr>
              <a:t>rmat Picture… </a:t>
            </a:r>
            <a:r>
              <a:rPr kumimoji="0" lang="en-US" sz="980" b="0" i="0" u="none" strike="noStrike" kern="1200" cap="none" spc="0" normalizeH="0" baseline="0" noProof="0" dirty="0">
                <a:ln>
                  <a:noFill/>
                </a:ln>
                <a:gradFill>
                  <a:gsLst>
                    <a:gs pos="0">
                      <a:srgbClr val="353535"/>
                    </a:gs>
                    <a:gs pos="100000">
                      <a:srgbClr val="353535"/>
                    </a:gs>
                  </a:gsLst>
                  <a:lin ang="5400000" scaled="1"/>
                </a:gradFill>
                <a:effectLst/>
                <a:uLnTx/>
                <a:uFillTx/>
                <a:latin typeface="Segoe UI" panose="020B0502040204020203" pitchFamily="34" charset="0"/>
                <a:ea typeface="+mn-ea"/>
                <a:cs typeface="Segoe UI" panose="020B0502040204020203" pitchFamily="34" charset="0"/>
              </a:rPr>
              <a:t>or </a:t>
            </a:r>
            <a:br>
              <a:rPr kumimoji="0" lang="en-US" sz="980" b="0" i="0" u="none" strike="noStrike" kern="1200" cap="none" spc="0" normalizeH="0" baseline="0" noProof="0" dirty="0">
                <a:ln>
                  <a:noFill/>
                </a:ln>
                <a:gradFill>
                  <a:gsLst>
                    <a:gs pos="0">
                      <a:srgbClr val="353535"/>
                    </a:gs>
                    <a:gs pos="100000">
                      <a:srgbClr val="353535"/>
                    </a:gs>
                  </a:gsLst>
                  <a:lin ang="5400000" scaled="1"/>
                </a:gradFill>
                <a:effectLst/>
                <a:uLnTx/>
                <a:uFillTx/>
                <a:latin typeface="Segoe UI" panose="020B0502040204020203" pitchFamily="34" charset="0"/>
                <a:ea typeface="+mn-ea"/>
                <a:cs typeface="Segoe UI" panose="020B0502040204020203" pitchFamily="34" charset="0"/>
              </a:rPr>
            </a:br>
            <a:r>
              <a:rPr kumimoji="0" lang="en-US" sz="980" b="0" i="0" u="none" strike="noStrike" kern="1200" cap="none" spc="0" normalizeH="0" baseline="0" noProof="0" dirty="0">
                <a:ln>
                  <a:noFill/>
                </a:ln>
                <a:gradFill>
                  <a:gsLst>
                    <a:gs pos="0">
                      <a:srgbClr val="353535"/>
                    </a:gs>
                    <a:gs pos="100000">
                      <a:srgbClr val="353535"/>
                    </a:gs>
                  </a:gsLst>
                  <a:lin ang="5400000" scaled="1"/>
                </a:gradFill>
                <a:effectLst/>
                <a:uLnTx/>
                <a:uFillTx/>
                <a:latin typeface="Segoe UI Semibold" panose="020B0702040204020203" pitchFamily="34" charset="0"/>
                <a:ea typeface="+mn-ea"/>
                <a:cs typeface="Segoe UI Semibold" panose="020B0702040204020203" pitchFamily="34" charset="0"/>
              </a:rPr>
              <a:t>F</a:t>
            </a:r>
            <a:r>
              <a:rPr kumimoji="0" lang="en-US" sz="980" b="0" i="0" u="sng" strike="noStrike" kern="1200" cap="none" spc="0" normalizeH="0" baseline="0" noProof="0" dirty="0">
                <a:ln>
                  <a:noFill/>
                </a:ln>
                <a:gradFill>
                  <a:gsLst>
                    <a:gs pos="0">
                      <a:srgbClr val="353535"/>
                    </a:gs>
                    <a:gs pos="100000">
                      <a:srgbClr val="353535"/>
                    </a:gs>
                  </a:gsLst>
                  <a:lin ang="5400000" scaled="1"/>
                </a:gradFill>
                <a:effectLst/>
                <a:uLnTx/>
                <a:uFillTx/>
                <a:latin typeface="Segoe UI Semibold" panose="020B0702040204020203" pitchFamily="34" charset="0"/>
                <a:ea typeface="+mn-ea"/>
                <a:cs typeface="Segoe UI Semibold" panose="020B0702040204020203" pitchFamily="34" charset="0"/>
              </a:rPr>
              <a:t>o</a:t>
            </a:r>
            <a:r>
              <a:rPr kumimoji="0" lang="en-US" sz="980" b="0" i="0" u="none" strike="noStrike" kern="1200" cap="none" spc="0" normalizeH="0" baseline="0" noProof="0" dirty="0">
                <a:ln>
                  <a:noFill/>
                </a:ln>
                <a:gradFill>
                  <a:gsLst>
                    <a:gs pos="0">
                      <a:srgbClr val="353535"/>
                    </a:gs>
                    <a:gs pos="100000">
                      <a:srgbClr val="353535"/>
                    </a:gs>
                  </a:gsLst>
                  <a:lin ang="5400000" scaled="1"/>
                </a:gradFill>
                <a:effectLst/>
                <a:uLnTx/>
                <a:uFillTx/>
                <a:latin typeface="Segoe UI Semibold" panose="020B0702040204020203" pitchFamily="34" charset="0"/>
                <a:ea typeface="+mn-ea"/>
                <a:cs typeface="Segoe UI Semibold" panose="020B0702040204020203" pitchFamily="34" charset="0"/>
              </a:rPr>
              <a:t>rmat Shape…</a:t>
            </a:r>
          </a:p>
          <a:p>
            <a:pPr marL="0" marR="0" lvl="0" indent="0" algn="l" defTabSz="932742" rtl="0" eaLnBrk="1" fontAlgn="auto" latinLnBrk="0" hangingPunct="1">
              <a:lnSpc>
                <a:spcPct val="110000"/>
              </a:lnSpc>
              <a:spcBef>
                <a:spcPts val="588"/>
              </a:spcBef>
              <a:spcAft>
                <a:spcPts val="0"/>
              </a:spcAft>
              <a:buClrTx/>
              <a:buSzPct val="90000"/>
              <a:buFont typeface="Arial" pitchFamily="34" charset="0"/>
              <a:buNone/>
              <a:tabLst/>
              <a:defRPr/>
            </a:pPr>
            <a:r>
              <a:rPr kumimoji="0" lang="en-US" sz="980" b="0" i="0" u="none" strike="noStrike" kern="1200" cap="none" spc="0" normalizeH="0" baseline="0" noProof="0" dirty="0">
                <a:ln>
                  <a:noFill/>
                </a:ln>
                <a:gradFill>
                  <a:gsLst>
                    <a:gs pos="0">
                      <a:srgbClr val="353535"/>
                    </a:gs>
                    <a:gs pos="100000">
                      <a:srgbClr val="353535"/>
                    </a:gs>
                  </a:gsLst>
                  <a:lin ang="5400000" scaled="1"/>
                </a:gradFill>
                <a:effectLst/>
                <a:uLnTx/>
                <a:uFillTx/>
                <a:latin typeface="Segoe UI" panose="020B0502040204020203" pitchFamily="34" charset="0"/>
                <a:ea typeface="+mn-ea"/>
                <a:cs typeface="Segoe UI" panose="020B0502040204020203" pitchFamily="34" charset="0"/>
              </a:rPr>
              <a:t>Select the </a:t>
            </a:r>
            <a:r>
              <a:rPr kumimoji="0" lang="en-US" sz="980" b="0" i="0" u="none" strike="noStrike" kern="1200" cap="none" spc="0" normalizeH="0" baseline="0" noProof="0" dirty="0">
                <a:ln>
                  <a:noFill/>
                </a:ln>
                <a:gradFill>
                  <a:gsLst>
                    <a:gs pos="0">
                      <a:srgbClr val="353535"/>
                    </a:gs>
                    <a:gs pos="100000">
                      <a:srgbClr val="353535"/>
                    </a:gs>
                  </a:gsLst>
                  <a:lin ang="5400000" scaled="1"/>
                </a:gradFill>
                <a:effectLst/>
                <a:uLnTx/>
                <a:uFillTx/>
                <a:latin typeface="Segoe UI Semibold" panose="020B0702040204020203" pitchFamily="34" charset="0"/>
                <a:ea typeface="+mn-ea"/>
                <a:cs typeface="Segoe UI Semibold" panose="020B0702040204020203" pitchFamily="34" charset="0"/>
              </a:rPr>
              <a:t>Size &amp; Properties </a:t>
            </a:r>
            <a:r>
              <a:rPr kumimoji="0" lang="en-US" sz="980" b="0" i="0" u="none" strike="noStrike" kern="1200" cap="none" spc="0" normalizeH="0" baseline="0" noProof="0" dirty="0">
                <a:ln>
                  <a:noFill/>
                </a:ln>
                <a:gradFill>
                  <a:gsLst>
                    <a:gs pos="0">
                      <a:srgbClr val="353535"/>
                    </a:gs>
                    <a:gs pos="100000">
                      <a:srgbClr val="353535"/>
                    </a:gs>
                  </a:gsLst>
                  <a:lin ang="5400000" scaled="1"/>
                </a:gradFill>
                <a:effectLst/>
                <a:uLnTx/>
                <a:uFillTx/>
                <a:latin typeface="Segoe UI" panose="020B0502040204020203" pitchFamily="34" charset="0"/>
                <a:ea typeface="+mn-ea"/>
                <a:cs typeface="Segoe UI" panose="020B0502040204020203" pitchFamily="34" charset="0"/>
              </a:rPr>
              <a:t>icon</a:t>
            </a:r>
          </a:p>
          <a:p>
            <a:pPr marL="0" marR="0" lvl="0" indent="0" algn="l" defTabSz="932742" rtl="0" eaLnBrk="1" fontAlgn="auto" latinLnBrk="0" hangingPunct="1">
              <a:lnSpc>
                <a:spcPct val="110000"/>
              </a:lnSpc>
              <a:spcBef>
                <a:spcPts val="588"/>
              </a:spcBef>
              <a:spcAft>
                <a:spcPts val="0"/>
              </a:spcAft>
              <a:buClrTx/>
              <a:buSzPct val="90000"/>
              <a:buFont typeface="Arial" pitchFamily="34" charset="0"/>
              <a:buNone/>
              <a:tabLst/>
              <a:defRPr/>
            </a:pPr>
            <a:r>
              <a:rPr kumimoji="0" lang="en-US" sz="980" b="0" i="0" u="none" strike="noStrike" kern="1200" cap="none" spc="0" normalizeH="0" baseline="0" noProof="0" dirty="0">
                <a:ln>
                  <a:noFill/>
                </a:ln>
                <a:gradFill>
                  <a:gsLst>
                    <a:gs pos="0">
                      <a:srgbClr val="353535"/>
                    </a:gs>
                    <a:gs pos="100000">
                      <a:srgbClr val="353535"/>
                    </a:gs>
                  </a:gsLst>
                  <a:lin ang="5400000" scaled="1"/>
                </a:gradFill>
                <a:effectLst/>
                <a:uLnTx/>
                <a:uFillTx/>
                <a:latin typeface="Segoe UI" panose="020B0502040204020203" pitchFamily="34" charset="0"/>
                <a:ea typeface="+mn-ea"/>
                <a:cs typeface="Segoe UI" panose="020B0502040204020203" pitchFamily="34" charset="0"/>
              </a:rPr>
              <a:t>Expand the </a:t>
            </a:r>
            <a:r>
              <a:rPr kumimoji="0" lang="en-US" sz="980" b="0" i="0" u="none" strike="noStrike" kern="1200" cap="none" spc="0" normalizeH="0" baseline="0" noProof="0" dirty="0">
                <a:ln>
                  <a:noFill/>
                </a:ln>
                <a:gradFill>
                  <a:gsLst>
                    <a:gs pos="0">
                      <a:srgbClr val="353535"/>
                    </a:gs>
                    <a:gs pos="100000">
                      <a:srgbClr val="353535"/>
                    </a:gs>
                  </a:gsLst>
                  <a:lin ang="5400000" scaled="1"/>
                </a:gradFill>
                <a:effectLst/>
                <a:uLnTx/>
                <a:uFillTx/>
                <a:latin typeface="Segoe UI Semibold" panose="020B0702040204020203" pitchFamily="34" charset="0"/>
                <a:ea typeface="+mn-ea"/>
                <a:cs typeface="Segoe UI Semibold" panose="020B0702040204020203" pitchFamily="34" charset="0"/>
              </a:rPr>
              <a:t>Alt Text </a:t>
            </a:r>
            <a:r>
              <a:rPr kumimoji="0" lang="en-US" sz="980" b="0" i="0" u="none" strike="noStrike" kern="1200" cap="none" spc="0" normalizeH="0" baseline="0" noProof="0" dirty="0">
                <a:ln>
                  <a:noFill/>
                </a:ln>
                <a:gradFill>
                  <a:gsLst>
                    <a:gs pos="0">
                      <a:srgbClr val="353535"/>
                    </a:gs>
                    <a:gs pos="100000">
                      <a:srgbClr val="353535"/>
                    </a:gs>
                  </a:gsLst>
                  <a:lin ang="5400000" scaled="1"/>
                </a:gradFill>
                <a:effectLst/>
                <a:uLnTx/>
                <a:uFillTx/>
                <a:latin typeface="Segoe UI" panose="020B0502040204020203" pitchFamily="34" charset="0"/>
                <a:ea typeface="+mn-ea"/>
                <a:cs typeface="Segoe UI" panose="020B0502040204020203" pitchFamily="34" charset="0"/>
              </a:rPr>
              <a:t>field </a:t>
            </a:r>
          </a:p>
          <a:p>
            <a:pPr marL="0" marR="0" lvl="0" indent="0" algn="l" defTabSz="932742" rtl="0" eaLnBrk="1" fontAlgn="auto" latinLnBrk="0" hangingPunct="1">
              <a:lnSpc>
                <a:spcPct val="110000"/>
              </a:lnSpc>
              <a:spcBef>
                <a:spcPts val="588"/>
              </a:spcBef>
              <a:spcAft>
                <a:spcPts val="0"/>
              </a:spcAft>
              <a:buClrTx/>
              <a:buSzPct val="90000"/>
              <a:buFont typeface="Arial" pitchFamily="34" charset="0"/>
              <a:buNone/>
              <a:tabLst/>
              <a:defRPr/>
            </a:pPr>
            <a:r>
              <a:rPr kumimoji="0" lang="en-US" sz="980" b="0" i="0" u="none" strike="noStrike" kern="1200" cap="none" spc="0" normalizeH="0" baseline="0" noProof="0" dirty="0">
                <a:ln>
                  <a:noFill/>
                </a:ln>
                <a:gradFill>
                  <a:gsLst>
                    <a:gs pos="0">
                      <a:srgbClr val="353535"/>
                    </a:gs>
                    <a:gs pos="100000">
                      <a:srgbClr val="353535"/>
                    </a:gs>
                  </a:gsLst>
                  <a:lin ang="5400000" scaled="1"/>
                </a:gradFill>
                <a:effectLst/>
                <a:uLnTx/>
                <a:uFillTx/>
                <a:latin typeface="Segoe UI" panose="020B0502040204020203" pitchFamily="34" charset="0"/>
                <a:ea typeface="+mn-ea"/>
                <a:cs typeface="Segoe UI" panose="020B0502040204020203" pitchFamily="34" charset="0"/>
              </a:rPr>
              <a:t>Enter a </a:t>
            </a:r>
            <a:r>
              <a:rPr kumimoji="0" lang="en-US" sz="980" b="0" i="0" u="none" strike="noStrike" kern="1200" cap="none" spc="0" normalizeH="0" baseline="0" noProof="0" dirty="0">
                <a:ln>
                  <a:noFill/>
                </a:ln>
                <a:gradFill>
                  <a:gsLst>
                    <a:gs pos="0">
                      <a:srgbClr val="353535"/>
                    </a:gs>
                    <a:gs pos="100000">
                      <a:srgbClr val="353535"/>
                    </a:gs>
                  </a:gsLst>
                  <a:lin ang="5400000" scaled="1"/>
                </a:gradFill>
                <a:effectLst/>
                <a:uLnTx/>
                <a:uFillTx/>
                <a:latin typeface="Segoe UI Semibold" panose="020B0702040204020203" pitchFamily="34" charset="0"/>
                <a:ea typeface="+mn-ea"/>
                <a:cs typeface="Segoe UI Semibold" panose="020B0702040204020203" pitchFamily="34" charset="0"/>
              </a:rPr>
              <a:t>Title </a:t>
            </a:r>
            <a:r>
              <a:rPr kumimoji="0" lang="en-US" sz="980" b="0" i="0" u="none" strike="noStrike" kern="1200" cap="none" spc="0" normalizeH="0" baseline="0" noProof="0" dirty="0">
                <a:ln>
                  <a:noFill/>
                </a:ln>
                <a:gradFill>
                  <a:gsLst>
                    <a:gs pos="0">
                      <a:srgbClr val="353535"/>
                    </a:gs>
                    <a:gs pos="100000">
                      <a:srgbClr val="353535"/>
                    </a:gs>
                  </a:gsLst>
                  <a:lin ang="5400000" scaled="1"/>
                </a:gradFill>
                <a:effectLst/>
                <a:uLnTx/>
                <a:uFillTx/>
                <a:latin typeface="Segoe UI" panose="020B0502040204020203" pitchFamily="34" charset="0"/>
                <a:ea typeface="+mn-ea"/>
                <a:cs typeface="Segoe UI" panose="020B0502040204020203" pitchFamily="34" charset="0"/>
              </a:rPr>
              <a:t>and </a:t>
            </a:r>
            <a:r>
              <a:rPr kumimoji="0" lang="en-US" sz="980" b="0" i="0" u="none" strike="noStrike" kern="1200" cap="none" spc="0" normalizeH="0" baseline="0" noProof="0" dirty="0">
                <a:ln>
                  <a:noFill/>
                </a:ln>
                <a:gradFill>
                  <a:gsLst>
                    <a:gs pos="0">
                      <a:srgbClr val="353535"/>
                    </a:gs>
                    <a:gs pos="100000">
                      <a:srgbClr val="353535"/>
                    </a:gs>
                  </a:gsLst>
                  <a:lin ang="5400000" scaled="1"/>
                </a:gradFill>
                <a:effectLst/>
                <a:uLnTx/>
                <a:uFillTx/>
                <a:latin typeface="Segoe UI Semibold" panose="020B0702040204020203" pitchFamily="34" charset="0"/>
                <a:ea typeface="+mn-ea"/>
                <a:cs typeface="Segoe UI Semibold" panose="020B0702040204020203" pitchFamily="34" charset="0"/>
              </a:rPr>
              <a:t>Description</a:t>
            </a:r>
            <a:r>
              <a:rPr kumimoji="0" lang="en-US" sz="980" b="0" i="0" u="none" strike="noStrike" kern="1200" cap="none" spc="0" normalizeH="0" baseline="0" noProof="0" dirty="0">
                <a:ln>
                  <a:noFill/>
                </a:ln>
                <a:gradFill>
                  <a:gsLst>
                    <a:gs pos="0">
                      <a:srgbClr val="353535"/>
                    </a:gs>
                    <a:gs pos="100000">
                      <a:srgbClr val="353535"/>
                    </a:gs>
                  </a:gsLst>
                  <a:lin ang="5400000" scaled="1"/>
                </a:gradFill>
                <a:effectLst/>
                <a:uLnTx/>
                <a:uFillTx/>
                <a:latin typeface="Segoe UI" panose="020B0502040204020203" pitchFamily="34" charset="0"/>
                <a:ea typeface="+mn-ea"/>
                <a:cs typeface="Segoe UI" panose="020B0502040204020203" pitchFamily="34" charset="0"/>
              </a:rPr>
              <a:t> of your image or object</a:t>
            </a:r>
          </a:p>
          <a:p>
            <a:pPr marL="0" marR="0" lvl="0" indent="0" algn="l" defTabSz="914367" rtl="0" eaLnBrk="1" fontAlgn="auto" latinLnBrk="0" hangingPunct="1">
              <a:lnSpc>
                <a:spcPct val="100000"/>
              </a:lnSpc>
              <a:spcBef>
                <a:spcPct val="20000"/>
              </a:spcBef>
              <a:spcAft>
                <a:spcPts val="0"/>
              </a:spcAft>
              <a:buClrTx/>
              <a:buSzPct val="90000"/>
              <a:buFont typeface="Arial" pitchFamily="34" charset="0"/>
              <a:buNone/>
              <a:tabLst/>
              <a:defRPr/>
            </a:pPr>
            <a:endParaRPr kumimoji="0" lang="en-US" sz="1176" b="0" i="0" u="none" strike="noStrike" kern="1200" cap="none" spc="0" normalizeH="0" baseline="0" noProof="0" dirty="0">
              <a:ln>
                <a:noFill/>
              </a:ln>
              <a:gradFill>
                <a:gsLst>
                  <a:gs pos="0">
                    <a:srgbClr val="353535"/>
                  </a:gs>
                  <a:gs pos="100000">
                    <a:srgbClr val="353535"/>
                  </a:gs>
                </a:gsLst>
                <a:lin ang="5400000" scaled="1"/>
              </a:gradFill>
              <a:effectLst/>
              <a:uLnTx/>
              <a:uFillTx/>
              <a:latin typeface="Segoe UI Semilight"/>
              <a:ea typeface="+mn-ea"/>
              <a:cs typeface="+mn-cs"/>
            </a:endParaRPr>
          </a:p>
        </p:txBody>
      </p:sp>
      <p:sp>
        <p:nvSpPr>
          <p:cNvPr id="10" name="Slide layouts text box">
            <a:extLst>
              <a:ext uri="{FF2B5EF4-FFF2-40B4-BE49-F238E27FC236}">
                <a16:creationId xmlns:a16="http://schemas.microsoft.com/office/drawing/2014/main" id="{6CA969F9-E8C0-4936-B9E5-B64A45F7B9C7}"/>
              </a:ext>
            </a:extLst>
          </p:cNvPr>
          <p:cNvSpPr txBox="1">
            <a:spLocks/>
          </p:cNvSpPr>
          <p:nvPr/>
        </p:nvSpPr>
        <p:spPr>
          <a:xfrm>
            <a:off x="7262745" y="1724019"/>
            <a:ext cx="2331168" cy="3585699"/>
          </a:xfrm>
          <a:prstGeom prst="rect">
            <a:avLst/>
          </a:prstGeom>
        </p:spPr>
        <p:txBody>
          <a:bodyPr lIns="179285" tIns="143428" rIns="179285" bIns="143428"/>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Pct val="90000"/>
              <a:buFont typeface="Arial" pitchFamily="34" charset="0"/>
              <a:buNone/>
              <a:tabLst/>
              <a:defRPr/>
            </a:pPr>
            <a:r>
              <a:rPr kumimoji="0" lang="en-US" sz="1568" b="0" i="0" u="none" strike="noStrike" kern="1200" cap="none" spc="20" normalizeH="0" baseline="0" noProof="0" dirty="0">
                <a:ln>
                  <a:noFill/>
                </a:ln>
                <a:gradFill>
                  <a:gsLst>
                    <a:gs pos="0">
                      <a:srgbClr val="353535"/>
                    </a:gs>
                    <a:gs pos="100000">
                      <a:srgbClr val="353535"/>
                    </a:gs>
                  </a:gsLst>
                </a:gradFill>
                <a:effectLst/>
                <a:uLnTx/>
                <a:uFillTx/>
                <a:latin typeface="Segoe UI Semibold" panose="020B0702040204020203" pitchFamily="34" charset="0"/>
                <a:ea typeface="+mn-ea"/>
                <a:cs typeface="Segoe UI Semibold" panose="020B0702040204020203" pitchFamily="34" charset="0"/>
              </a:rPr>
              <a:t>Slide layouts</a:t>
            </a:r>
          </a:p>
          <a:p>
            <a:pPr marL="0" marR="0" lvl="0" indent="0" algn="l" defTabSz="932742" rtl="0" eaLnBrk="1" fontAlgn="auto" latinLnBrk="0" hangingPunct="1">
              <a:lnSpc>
                <a:spcPct val="100000"/>
              </a:lnSpc>
              <a:spcBef>
                <a:spcPts val="784"/>
              </a:spcBef>
              <a:spcAft>
                <a:spcPts val="0"/>
              </a:spcAft>
              <a:buClrTx/>
              <a:buSzPct val="90000"/>
              <a:buFont typeface="Arial" pitchFamily="34" charset="0"/>
              <a:buNone/>
              <a:tabLst/>
              <a:defRPr/>
            </a:pPr>
            <a:r>
              <a:rPr kumimoji="0" lang="en-US" sz="1176" b="0" i="0" u="none" strike="noStrike" kern="1200" cap="none" spc="0" normalizeH="0" baseline="0" noProof="0" dirty="0">
                <a:ln>
                  <a:noFill/>
                </a:ln>
                <a:gradFill>
                  <a:gsLst>
                    <a:gs pos="0">
                      <a:srgbClr val="353535"/>
                    </a:gs>
                    <a:gs pos="100000">
                      <a:srgbClr val="353535"/>
                    </a:gs>
                  </a:gsLst>
                  <a:lin ang="5400000" scaled="1"/>
                </a:gradFill>
                <a:effectLst/>
                <a:uLnTx/>
                <a:uFillTx/>
                <a:latin typeface="Segoe UI" panose="020B0502040204020203" pitchFamily="34" charset="0"/>
                <a:ea typeface="+mn-ea"/>
                <a:cs typeface="Segoe UI" panose="020B0502040204020203" pitchFamily="34" charset="0"/>
              </a:rPr>
              <a:t>Using a built-in slide layout that matches your content ensures a hierarchical reading order of text blocks</a:t>
            </a:r>
          </a:p>
          <a:p>
            <a:pPr marL="0" marR="0" lvl="0" indent="0" algn="l" defTabSz="932742" rtl="0" eaLnBrk="1" fontAlgn="auto" latinLnBrk="0" hangingPunct="1">
              <a:lnSpc>
                <a:spcPct val="100000"/>
              </a:lnSpc>
              <a:spcBef>
                <a:spcPts val="1176"/>
              </a:spcBef>
              <a:spcAft>
                <a:spcPts val="0"/>
              </a:spcAft>
              <a:buClrTx/>
              <a:buSzPct val="90000"/>
              <a:buFont typeface="Arial" pitchFamily="34" charset="0"/>
              <a:buNone/>
              <a:tabLst/>
              <a:defRPr/>
            </a:pPr>
            <a:r>
              <a:rPr kumimoji="0" lang="en-US" sz="1176" b="1" i="0" u="none" strike="noStrike" kern="1200" cap="none" spc="0" normalizeH="0" baseline="0" noProof="0" dirty="0">
                <a:ln>
                  <a:noFill/>
                </a:ln>
                <a:gradFill>
                  <a:gsLst>
                    <a:gs pos="0">
                      <a:srgbClr val="353535"/>
                    </a:gs>
                    <a:gs pos="100000">
                      <a:srgbClr val="353535"/>
                    </a:gs>
                  </a:gsLst>
                  <a:lin ang="5400000" scaled="1"/>
                </a:gradFill>
                <a:effectLst/>
                <a:uLnTx/>
                <a:uFillTx/>
                <a:latin typeface="Segoe UI" panose="020B0502040204020203" pitchFamily="34" charset="0"/>
                <a:ea typeface="+mn-ea"/>
                <a:cs typeface="Segoe UI" panose="020B0502040204020203" pitchFamily="34" charset="0"/>
              </a:rPr>
              <a:t>Example: </a:t>
            </a:r>
          </a:p>
          <a:p>
            <a:pPr marL="0" marR="0" lvl="0" indent="0" algn="l" defTabSz="932742" rtl="0" eaLnBrk="1" fontAlgn="auto" latinLnBrk="0" hangingPunct="1">
              <a:lnSpc>
                <a:spcPct val="110000"/>
              </a:lnSpc>
              <a:spcBef>
                <a:spcPts val="588"/>
              </a:spcBef>
              <a:spcAft>
                <a:spcPts val="0"/>
              </a:spcAft>
              <a:buClrTx/>
              <a:buSzPct val="90000"/>
              <a:buFont typeface="Arial" pitchFamily="34" charset="0"/>
              <a:buNone/>
              <a:tabLst/>
              <a:defRPr/>
            </a:pPr>
            <a:r>
              <a:rPr kumimoji="0" lang="en-US" sz="980" b="0" i="0" u="none" strike="noStrike" kern="1200" cap="none" spc="0" normalizeH="0" baseline="0" noProof="0" dirty="0">
                <a:ln>
                  <a:noFill/>
                </a:ln>
                <a:gradFill>
                  <a:gsLst>
                    <a:gs pos="0">
                      <a:srgbClr val="353535"/>
                    </a:gs>
                    <a:gs pos="100000">
                      <a:srgbClr val="353535"/>
                    </a:gs>
                  </a:gsLst>
                  <a:lin ang="5400000" scaled="1"/>
                </a:gradFill>
                <a:effectLst/>
                <a:uLnTx/>
                <a:uFillTx/>
                <a:latin typeface="Segoe UI" panose="020B0502040204020203" pitchFamily="34" charset="0"/>
                <a:ea typeface="+mn-ea"/>
                <a:cs typeface="Segoe UI" panose="020B0502040204020203" pitchFamily="34" charset="0"/>
              </a:rPr>
              <a:t>If a new slide will have a title, rather than starting with a blank layout and adding a text block for the title, choose one of the built-in layouts with a title placeholder</a:t>
            </a:r>
          </a:p>
        </p:txBody>
      </p:sp>
      <p:sp>
        <p:nvSpPr>
          <p:cNvPr id="11" name="Reading order text box">
            <a:extLst>
              <a:ext uri="{FF2B5EF4-FFF2-40B4-BE49-F238E27FC236}">
                <a16:creationId xmlns:a16="http://schemas.microsoft.com/office/drawing/2014/main" id="{15E02C75-AB37-4F4D-9AC7-CD96B4C8696D}"/>
              </a:ext>
            </a:extLst>
          </p:cNvPr>
          <p:cNvSpPr txBox="1">
            <a:spLocks/>
          </p:cNvSpPr>
          <p:nvPr/>
        </p:nvSpPr>
        <p:spPr>
          <a:xfrm>
            <a:off x="9593912" y="1724019"/>
            <a:ext cx="2358419" cy="3585699"/>
          </a:xfrm>
          <a:prstGeom prst="rect">
            <a:avLst/>
          </a:prstGeom>
        </p:spPr>
        <p:txBody>
          <a:bodyPr lIns="179285" tIns="143428" rIns="179285" bIns="143428"/>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Pct val="90000"/>
              <a:buFont typeface="Arial" pitchFamily="34" charset="0"/>
              <a:buNone/>
              <a:tabLst/>
              <a:defRPr/>
            </a:pPr>
            <a:r>
              <a:rPr kumimoji="0" lang="en-US" sz="1568" b="0" i="0" u="none" strike="noStrike" kern="1200" cap="none" spc="20" normalizeH="0" baseline="0" noProof="0" dirty="0">
                <a:ln>
                  <a:noFill/>
                </a:ln>
                <a:gradFill>
                  <a:gsLst>
                    <a:gs pos="0">
                      <a:srgbClr val="353535"/>
                    </a:gs>
                    <a:gs pos="100000">
                      <a:srgbClr val="353535"/>
                    </a:gs>
                  </a:gsLst>
                </a:gradFill>
                <a:effectLst/>
                <a:uLnTx/>
                <a:uFillTx/>
                <a:latin typeface="Segoe UI Semibold" panose="020B0702040204020203" pitchFamily="34" charset="0"/>
                <a:ea typeface="+mn-ea"/>
                <a:cs typeface="Segoe UI Semibold" panose="020B0702040204020203" pitchFamily="34" charset="0"/>
              </a:rPr>
              <a:t>Reading order</a:t>
            </a:r>
          </a:p>
          <a:p>
            <a:pPr marL="0" marR="0" lvl="0" indent="0" algn="l" defTabSz="932742" rtl="0" eaLnBrk="1" fontAlgn="auto" latinLnBrk="0" hangingPunct="1">
              <a:lnSpc>
                <a:spcPct val="100000"/>
              </a:lnSpc>
              <a:spcBef>
                <a:spcPts val="784"/>
              </a:spcBef>
              <a:spcAft>
                <a:spcPts val="0"/>
              </a:spcAft>
              <a:buClrTx/>
              <a:buSzPct val="90000"/>
              <a:buFont typeface="Arial" pitchFamily="34" charset="0"/>
              <a:buNone/>
              <a:tabLst/>
              <a:defRPr/>
            </a:pPr>
            <a:r>
              <a:rPr kumimoji="0" lang="en-US" sz="1176" b="0" i="0" u="none" strike="noStrike" kern="1200" cap="none" spc="0" normalizeH="0" baseline="0" noProof="0" dirty="0">
                <a:ln>
                  <a:noFill/>
                </a:ln>
                <a:gradFill>
                  <a:gsLst>
                    <a:gs pos="0">
                      <a:srgbClr val="353535"/>
                    </a:gs>
                    <a:gs pos="100000">
                      <a:srgbClr val="353535"/>
                    </a:gs>
                  </a:gsLst>
                  <a:lin ang="5400000" scaled="1"/>
                </a:gradFill>
                <a:effectLst/>
                <a:uLnTx/>
                <a:uFillTx/>
                <a:latin typeface="Segoe UI" panose="020B0502040204020203" pitchFamily="34" charset="0"/>
                <a:ea typeface="+mn-ea"/>
                <a:cs typeface="Segoe UI" panose="020B0502040204020203" pitchFamily="34" charset="0"/>
              </a:rPr>
              <a:t>Screen readers describe content on the screen in the order it was created</a:t>
            </a:r>
          </a:p>
          <a:p>
            <a:pPr marL="0" marR="0" lvl="0" indent="0" algn="l" defTabSz="932742" rtl="0" eaLnBrk="1" fontAlgn="auto" latinLnBrk="0" hangingPunct="1">
              <a:lnSpc>
                <a:spcPct val="100000"/>
              </a:lnSpc>
              <a:spcBef>
                <a:spcPts val="588"/>
              </a:spcBef>
              <a:spcAft>
                <a:spcPts val="0"/>
              </a:spcAft>
              <a:buClrTx/>
              <a:buSzPct val="90000"/>
              <a:buFont typeface="Arial" pitchFamily="34" charset="0"/>
              <a:buNone/>
              <a:tabLst/>
              <a:defRPr/>
            </a:pPr>
            <a:r>
              <a:rPr kumimoji="0" lang="en-US" sz="1176" b="0" i="0" u="none" strike="noStrike" kern="1200" cap="none" spc="0" normalizeH="0" baseline="0" noProof="0" dirty="0">
                <a:ln>
                  <a:noFill/>
                </a:ln>
                <a:gradFill>
                  <a:gsLst>
                    <a:gs pos="0">
                      <a:srgbClr val="353535"/>
                    </a:gs>
                    <a:gs pos="100000">
                      <a:srgbClr val="353535"/>
                    </a:gs>
                  </a:gsLst>
                  <a:lin ang="5400000" scaled="1"/>
                </a:gradFill>
                <a:effectLst/>
                <a:uLnTx/>
                <a:uFillTx/>
                <a:latin typeface="Segoe UI" panose="020B0502040204020203" pitchFamily="34" charset="0"/>
                <a:ea typeface="+mn-ea"/>
                <a:cs typeface="Segoe UI" panose="020B0502040204020203" pitchFamily="34" charset="0"/>
              </a:rPr>
              <a:t>To ensure your content is read back in the order you prefer, arrange your objects in the Selection Pane appropriately. Objects on the bottom of the selection pane are read first</a:t>
            </a:r>
          </a:p>
          <a:p>
            <a:pPr marL="0" marR="0" lvl="0" indent="0" algn="l" defTabSz="932742" rtl="0" eaLnBrk="1" fontAlgn="auto" latinLnBrk="0" hangingPunct="1">
              <a:lnSpc>
                <a:spcPct val="100000"/>
              </a:lnSpc>
              <a:spcBef>
                <a:spcPts val="1176"/>
              </a:spcBef>
              <a:spcAft>
                <a:spcPts val="0"/>
              </a:spcAft>
              <a:buClrTx/>
              <a:buSzPct val="90000"/>
              <a:buFont typeface="Arial" pitchFamily="34" charset="0"/>
              <a:buNone/>
              <a:tabLst/>
              <a:defRPr/>
            </a:pPr>
            <a:r>
              <a:rPr kumimoji="0" lang="en-US" sz="1176" b="1" i="0" u="none" strike="noStrike" kern="1200" cap="none" spc="0" normalizeH="0" baseline="0" noProof="0" dirty="0">
                <a:ln>
                  <a:noFill/>
                </a:ln>
                <a:gradFill>
                  <a:gsLst>
                    <a:gs pos="0">
                      <a:srgbClr val="353535"/>
                    </a:gs>
                    <a:gs pos="100000">
                      <a:srgbClr val="353535"/>
                    </a:gs>
                  </a:gsLst>
                  <a:lin ang="5400000" scaled="1"/>
                </a:gradFill>
                <a:effectLst/>
                <a:uLnTx/>
                <a:uFillTx/>
                <a:latin typeface="Segoe UI" panose="020B0502040204020203" pitchFamily="34" charset="0"/>
                <a:ea typeface="+mn-ea"/>
                <a:cs typeface="Segoe UI" panose="020B0502040204020203" pitchFamily="34" charset="0"/>
              </a:rPr>
              <a:t>Here’s how:</a:t>
            </a:r>
          </a:p>
          <a:p>
            <a:pPr marL="0" marR="0" lvl="0" indent="0" algn="l" defTabSz="932742" rtl="0" eaLnBrk="1" fontAlgn="auto" latinLnBrk="0" hangingPunct="1">
              <a:lnSpc>
                <a:spcPct val="110000"/>
              </a:lnSpc>
              <a:spcBef>
                <a:spcPts val="588"/>
              </a:spcBef>
              <a:spcAft>
                <a:spcPts val="0"/>
              </a:spcAft>
              <a:buClrTx/>
              <a:buSzPct val="90000"/>
              <a:buFont typeface="Arial" pitchFamily="34" charset="0"/>
              <a:buNone/>
              <a:tabLst/>
              <a:defRPr/>
            </a:pPr>
            <a:r>
              <a:rPr kumimoji="0" lang="en-US" sz="980" b="0" i="0" u="none" strike="noStrike" kern="1200" cap="none" spc="0" normalizeH="0" baseline="0" noProof="0" dirty="0">
                <a:ln>
                  <a:noFill/>
                </a:ln>
                <a:gradFill>
                  <a:gsLst>
                    <a:gs pos="0">
                      <a:srgbClr val="353535"/>
                    </a:gs>
                    <a:gs pos="100000">
                      <a:srgbClr val="353535"/>
                    </a:gs>
                  </a:gsLst>
                  <a:lin ang="5400000" scaled="1"/>
                </a:gradFill>
                <a:effectLst/>
                <a:uLnTx/>
                <a:uFillTx/>
                <a:latin typeface="Segoe UI" panose="020B0502040204020203" pitchFamily="34" charset="0"/>
                <a:ea typeface="+mn-ea"/>
                <a:cs typeface="Segoe UI" panose="020B0502040204020203" pitchFamily="34" charset="0"/>
              </a:rPr>
              <a:t>Click the </a:t>
            </a:r>
            <a:r>
              <a:rPr kumimoji="0" lang="en-US" sz="980" b="0" i="0" u="none" strike="noStrike" kern="1200" cap="none" spc="0" normalizeH="0" baseline="0" noProof="0" dirty="0">
                <a:ln>
                  <a:noFill/>
                </a:ln>
                <a:gradFill>
                  <a:gsLst>
                    <a:gs pos="0">
                      <a:srgbClr val="353535"/>
                    </a:gs>
                    <a:gs pos="100000">
                      <a:srgbClr val="353535"/>
                    </a:gs>
                  </a:gsLst>
                  <a:lin ang="5400000" scaled="1"/>
                </a:gradFill>
                <a:effectLst/>
                <a:uLnTx/>
                <a:uFillTx/>
                <a:latin typeface="Segoe UI Semibold" panose="020B0702040204020203" pitchFamily="34" charset="0"/>
                <a:ea typeface="+mn-ea"/>
                <a:cs typeface="Segoe UI Semibold" panose="020B0702040204020203" pitchFamily="34" charset="0"/>
              </a:rPr>
              <a:t>Home</a:t>
            </a:r>
            <a:r>
              <a:rPr kumimoji="0" lang="en-US" sz="980" b="0" i="0" u="none" strike="noStrike" kern="1200" cap="none" spc="0" normalizeH="0" baseline="0" noProof="0" dirty="0">
                <a:ln>
                  <a:noFill/>
                </a:ln>
                <a:gradFill>
                  <a:gsLst>
                    <a:gs pos="0">
                      <a:srgbClr val="353535"/>
                    </a:gs>
                    <a:gs pos="100000">
                      <a:srgbClr val="353535"/>
                    </a:gs>
                  </a:gsLst>
                  <a:lin ang="5400000" scaled="1"/>
                </a:gradFill>
                <a:effectLst/>
                <a:uLnTx/>
                <a:uFillTx/>
                <a:latin typeface="Segoe UI" panose="020B0502040204020203" pitchFamily="34" charset="0"/>
                <a:ea typeface="+mn-ea"/>
                <a:cs typeface="Segoe UI" panose="020B0502040204020203" pitchFamily="34" charset="0"/>
              </a:rPr>
              <a:t> tab</a:t>
            </a:r>
          </a:p>
          <a:p>
            <a:pPr marL="0" marR="0" lvl="0" indent="0" algn="l" defTabSz="932742" rtl="0" eaLnBrk="1" fontAlgn="auto" latinLnBrk="0" hangingPunct="1">
              <a:lnSpc>
                <a:spcPct val="110000"/>
              </a:lnSpc>
              <a:spcBef>
                <a:spcPts val="588"/>
              </a:spcBef>
              <a:spcAft>
                <a:spcPts val="0"/>
              </a:spcAft>
              <a:buClrTx/>
              <a:buSzPct val="90000"/>
              <a:buFont typeface="Arial" pitchFamily="34" charset="0"/>
              <a:buNone/>
              <a:tabLst/>
              <a:defRPr/>
            </a:pPr>
            <a:r>
              <a:rPr kumimoji="0" lang="en-US" sz="980" b="0" i="0" u="none" strike="noStrike" kern="1200" cap="none" spc="0" normalizeH="0" baseline="0" noProof="0" dirty="0">
                <a:ln>
                  <a:noFill/>
                </a:ln>
                <a:gradFill>
                  <a:gsLst>
                    <a:gs pos="0">
                      <a:srgbClr val="353535"/>
                    </a:gs>
                    <a:gs pos="100000">
                      <a:srgbClr val="353535"/>
                    </a:gs>
                  </a:gsLst>
                  <a:lin ang="5400000" scaled="1"/>
                </a:gradFill>
                <a:effectLst/>
                <a:uLnTx/>
                <a:uFillTx/>
                <a:latin typeface="Segoe UI" panose="020B0502040204020203" pitchFamily="34" charset="0"/>
                <a:ea typeface="+mn-ea"/>
                <a:cs typeface="Segoe UI" panose="020B0502040204020203" pitchFamily="34" charset="0"/>
              </a:rPr>
              <a:t>In the </a:t>
            </a:r>
            <a:r>
              <a:rPr kumimoji="0" lang="en-US" sz="980" b="0" i="0" u="none" strike="noStrike" kern="1200" cap="none" spc="0" normalizeH="0" baseline="0" noProof="0" dirty="0">
                <a:ln>
                  <a:noFill/>
                </a:ln>
                <a:gradFill>
                  <a:gsLst>
                    <a:gs pos="0">
                      <a:srgbClr val="353535"/>
                    </a:gs>
                    <a:gs pos="100000">
                      <a:srgbClr val="353535"/>
                    </a:gs>
                  </a:gsLst>
                  <a:lin ang="5400000" scaled="1"/>
                </a:gradFill>
                <a:effectLst/>
                <a:uLnTx/>
                <a:uFillTx/>
                <a:latin typeface="Segoe UI Semibold" panose="020B0702040204020203" pitchFamily="34" charset="0"/>
                <a:ea typeface="+mn-ea"/>
                <a:cs typeface="Segoe UI Semibold" panose="020B0702040204020203" pitchFamily="34" charset="0"/>
              </a:rPr>
              <a:t>Drawing</a:t>
            </a:r>
            <a:r>
              <a:rPr kumimoji="0" lang="en-US" sz="980" b="0" i="0" u="none" strike="noStrike" kern="1200" cap="none" spc="0" normalizeH="0" baseline="0" noProof="0" dirty="0">
                <a:ln>
                  <a:noFill/>
                </a:ln>
                <a:gradFill>
                  <a:gsLst>
                    <a:gs pos="0">
                      <a:srgbClr val="353535"/>
                    </a:gs>
                    <a:gs pos="100000">
                      <a:srgbClr val="353535"/>
                    </a:gs>
                  </a:gsLst>
                  <a:lin ang="5400000" scaled="1"/>
                </a:gradFill>
                <a:effectLst/>
                <a:uLnTx/>
                <a:uFillTx/>
                <a:latin typeface="Segoe UI" panose="020B0502040204020203" pitchFamily="34" charset="0"/>
                <a:ea typeface="+mn-ea"/>
                <a:cs typeface="Segoe UI" panose="020B0502040204020203" pitchFamily="34" charset="0"/>
              </a:rPr>
              <a:t> group, select the </a:t>
            </a:r>
            <a:r>
              <a:rPr kumimoji="0" lang="en-US" sz="980" b="0" i="0" u="none" strike="noStrike" kern="1200" cap="none" spc="0" normalizeH="0" baseline="0" noProof="0" dirty="0">
                <a:ln>
                  <a:noFill/>
                </a:ln>
                <a:gradFill>
                  <a:gsLst>
                    <a:gs pos="0">
                      <a:srgbClr val="353535"/>
                    </a:gs>
                    <a:gs pos="100000">
                      <a:srgbClr val="353535"/>
                    </a:gs>
                  </a:gsLst>
                  <a:lin ang="5400000" scaled="1"/>
                </a:gradFill>
                <a:effectLst/>
                <a:uLnTx/>
                <a:uFillTx/>
                <a:latin typeface="Segoe UI Semibold" panose="020B0702040204020203" pitchFamily="34" charset="0"/>
                <a:ea typeface="+mn-ea"/>
                <a:cs typeface="Segoe UI Semibold" panose="020B0702040204020203" pitchFamily="34" charset="0"/>
              </a:rPr>
              <a:t>Arrange</a:t>
            </a:r>
            <a:r>
              <a:rPr kumimoji="0" lang="en-US" sz="980" b="0" i="0" u="none" strike="noStrike" kern="1200" cap="none" spc="0" normalizeH="0" baseline="0" noProof="0" dirty="0">
                <a:ln>
                  <a:noFill/>
                </a:ln>
                <a:gradFill>
                  <a:gsLst>
                    <a:gs pos="0">
                      <a:srgbClr val="353535"/>
                    </a:gs>
                    <a:gs pos="100000">
                      <a:srgbClr val="353535"/>
                    </a:gs>
                  </a:gsLst>
                  <a:lin ang="5400000" scaled="1"/>
                </a:gradFill>
                <a:effectLst/>
                <a:uLnTx/>
                <a:uFillTx/>
                <a:latin typeface="Segoe UI" panose="020B0502040204020203" pitchFamily="34" charset="0"/>
                <a:ea typeface="+mn-ea"/>
                <a:cs typeface="Segoe UI" panose="020B0502040204020203" pitchFamily="34" charset="0"/>
              </a:rPr>
              <a:t> drop-down menu</a:t>
            </a:r>
          </a:p>
          <a:p>
            <a:pPr marL="0" marR="0" lvl="0" indent="0" algn="l" defTabSz="932742" rtl="0" eaLnBrk="1" fontAlgn="auto" latinLnBrk="0" hangingPunct="1">
              <a:lnSpc>
                <a:spcPct val="110000"/>
              </a:lnSpc>
              <a:spcBef>
                <a:spcPts val="588"/>
              </a:spcBef>
              <a:spcAft>
                <a:spcPts val="0"/>
              </a:spcAft>
              <a:buClrTx/>
              <a:buSzPct val="90000"/>
              <a:buFont typeface="Arial" pitchFamily="34" charset="0"/>
              <a:buNone/>
              <a:tabLst/>
              <a:defRPr/>
            </a:pPr>
            <a:r>
              <a:rPr kumimoji="0" lang="en-US" sz="980" b="0" i="0" u="none" strike="noStrike" kern="1200" cap="none" spc="0" normalizeH="0" baseline="0" noProof="0" dirty="0">
                <a:ln>
                  <a:noFill/>
                </a:ln>
                <a:gradFill>
                  <a:gsLst>
                    <a:gs pos="0">
                      <a:srgbClr val="353535"/>
                    </a:gs>
                    <a:gs pos="100000">
                      <a:srgbClr val="353535"/>
                    </a:gs>
                  </a:gsLst>
                  <a:lin ang="5400000" scaled="1"/>
                </a:gradFill>
                <a:effectLst/>
                <a:uLnTx/>
                <a:uFillTx/>
                <a:latin typeface="Segoe UI" panose="020B0502040204020203" pitchFamily="34" charset="0"/>
                <a:ea typeface="+mn-ea"/>
                <a:cs typeface="Segoe UI" panose="020B0502040204020203" pitchFamily="34" charset="0"/>
              </a:rPr>
              <a:t>Click </a:t>
            </a:r>
            <a:r>
              <a:rPr kumimoji="0" lang="en-US" sz="980" b="0" i="0" u="none" strike="noStrike" kern="1200" cap="none" spc="0" normalizeH="0" baseline="0" noProof="0" dirty="0">
                <a:ln>
                  <a:noFill/>
                </a:ln>
                <a:gradFill>
                  <a:gsLst>
                    <a:gs pos="0">
                      <a:srgbClr val="353535"/>
                    </a:gs>
                    <a:gs pos="100000">
                      <a:srgbClr val="353535"/>
                    </a:gs>
                  </a:gsLst>
                  <a:lin ang="5400000" scaled="1"/>
                </a:gradFill>
                <a:effectLst/>
                <a:uLnTx/>
                <a:uFillTx/>
                <a:latin typeface="Segoe UI Semibold" panose="020B0702040204020203" pitchFamily="34" charset="0"/>
                <a:ea typeface="+mn-ea"/>
                <a:cs typeface="Segoe UI Semibold" panose="020B0702040204020203" pitchFamily="34" charset="0"/>
              </a:rPr>
              <a:t>Selection Pane…</a:t>
            </a:r>
          </a:p>
          <a:p>
            <a:pPr marL="0" marR="0" lvl="0" indent="0" algn="l" defTabSz="932742" rtl="0" eaLnBrk="1" fontAlgn="auto" latinLnBrk="0" hangingPunct="1">
              <a:lnSpc>
                <a:spcPct val="100000"/>
              </a:lnSpc>
              <a:spcBef>
                <a:spcPct val="20000"/>
              </a:spcBef>
              <a:spcAft>
                <a:spcPts val="0"/>
              </a:spcAft>
              <a:buClrTx/>
              <a:buSzPct val="90000"/>
              <a:buFont typeface="Arial" pitchFamily="34" charset="0"/>
              <a:buNone/>
              <a:tabLst/>
              <a:defRPr/>
            </a:pPr>
            <a:endParaRPr kumimoji="0" lang="en-US" sz="1176" b="0" i="0" u="none" strike="noStrike" kern="1200" cap="none" spc="0" normalizeH="0" baseline="0" noProof="0" dirty="0">
              <a:ln>
                <a:noFill/>
              </a:ln>
              <a:gradFill>
                <a:gsLst>
                  <a:gs pos="0">
                    <a:srgbClr val="353535"/>
                  </a:gs>
                  <a:gs pos="100000">
                    <a:srgbClr val="353535"/>
                  </a:gs>
                </a:gsLst>
                <a:lin ang="5400000" scaled="1"/>
              </a:gradFill>
              <a:effectLst/>
              <a:uLnTx/>
              <a:uFillTx/>
              <a:latin typeface="Segoe UI Semilight"/>
              <a:ea typeface="+mn-ea"/>
              <a:cs typeface="+mn-cs"/>
            </a:endParaRPr>
          </a:p>
        </p:txBody>
      </p:sp>
      <p:cxnSp>
        <p:nvCxnSpPr>
          <p:cNvPr id="40" name="Straight Arrow Connector 39" descr="Aarow pointing to the right" title="Aarow">
            <a:extLst>
              <a:ext uri="{FF2B5EF4-FFF2-40B4-BE49-F238E27FC236}">
                <a16:creationId xmlns:a16="http://schemas.microsoft.com/office/drawing/2014/main" id="{A1ACA4DF-DAA3-42D3-A3BC-0005F488AEE5}"/>
              </a:ext>
            </a:extLst>
          </p:cNvPr>
          <p:cNvCxnSpPr>
            <a:cxnSpLocks/>
          </p:cNvCxnSpPr>
          <p:nvPr/>
        </p:nvCxnSpPr>
        <p:spPr>
          <a:xfrm>
            <a:off x="6965269" y="6006412"/>
            <a:ext cx="134048" cy="0"/>
          </a:xfrm>
          <a:prstGeom prst="straightConnector1">
            <a:avLst/>
          </a:prstGeom>
          <a:ln w="19050">
            <a:solidFill>
              <a:srgbClr val="353535"/>
            </a:solidFill>
            <a:headEnd type="none"/>
            <a:tailEnd type="arrow" w="med" len="sm"/>
          </a:ln>
        </p:spPr>
        <p:style>
          <a:lnRef idx="1">
            <a:schemeClr val="accent1"/>
          </a:lnRef>
          <a:fillRef idx="0">
            <a:schemeClr val="accent1"/>
          </a:fillRef>
          <a:effectRef idx="0">
            <a:schemeClr val="accent1"/>
          </a:effectRef>
          <a:fontRef idx="minor">
            <a:schemeClr val="tx1"/>
          </a:fontRef>
        </p:style>
      </p:cxnSp>
      <p:cxnSp>
        <p:nvCxnSpPr>
          <p:cNvPr id="13" name="Straight Arrow Connector 12" descr="Arrow pointing to the right" title="Arrow">
            <a:extLst>
              <a:ext uri="{FF2B5EF4-FFF2-40B4-BE49-F238E27FC236}">
                <a16:creationId xmlns:a16="http://schemas.microsoft.com/office/drawing/2014/main" id="{F00CE180-A4EF-447B-9B6A-C8B34EE3207F}"/>
              </a:ext>
            </a:extLst>
          </p:cNvPr>
          <p:cNvCxnSpPr>
            <a:cxnSpLocks/>
          </p:cNvCxnSpPr>
          <p:nvPr/>
        </p:nvCxnSpPr>
        <p:spPr>
          <a:xfrm>
            <a:off x="3882924" y="6006412"/>
            <a:ext cx="134048" cy="0"/>
          </a:xfrm>
          <a:prstGeom prst="straightConnector1">
            <a:avLst/>
          </a:prstGeom>
          <a:ln w="19050">
            <a:solidFill>
              <a:srgbClr val="353535"/>
            </a:solidFill>
            <a:headEnd type="none"/>
            <a:tailEnd type="arrow" w="med" len="sm"/>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7AFE4319-E293-4485-975A-BADE1F275BD5}"/>
              </a:ext>
            </a:extLst>
          </p:cNvPr>
          <p:cNvPicPr>
            <a:picLocks noChangeAspect="1"/>
          </p:cNvPicPr>
          <p:nvPr/>
        </p:nvPicPr>
        <p:blipFill>
          <a:blip r:embed="rId5"/>
          <a:stretch>
            <a:fillRect/>
          </a:stretch>
        </p:blipFill>
        <p:spPr>
          <a:xfrm>
            <a:off x="1698" y="-247383"/>
            <a:ext cx="8067823" cy="248365"/>
          </a:xfrm>
          <a:prstGeom prst="rect">
            <a:avLst/>
          </a:prstGeom>
        </p:spPr>
      </p:pic>
    </p:spTree>
    <p:extLst>
      <p:ext uri="{BB962C8B-B14F-4D97-AF65-F5344CB8AC3E}">
        <p14:creationId xmlns:p14="http://schemas.microsoft.com/office/powerpoint/2010/main" val="258392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6" name="Picture 5" descr="SQL Big Data Clusters architecture">
            <a:extLst>
              <a:ext uri="{FF2B5EF4-FFF2-40B4-BE49-F238E27FC236}">
                <a16:creationId xmlns:a16="http://schemas.microsoft.com/office/drawing/2014/main" id="{A76D9AA7-31B5-4831-9183-211E982EEB67}"/>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903596" y="1086041"/>
            <a:ext cx="10384808" cy="5626778"/>
          </a:xfrm>
          <a:prstGeom prst="rect">
            <a:avLst/>
          </a:prstGeom>
        </p:spPr>
      </p:pic>
    </p:spTree>
    <p:extLst>
      <p:ext uri="{BB962C8B-B14F-4D97-AF65-F5344CB8AC3E}">
        <p14:creationId xmlns:p14="http://schemas.microsoft.com/office/powerpoint/2010/main" val="18155473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descr="Document Database icon" title="Document Database icon"/>
          <p:cNvSpPr>
            <a:spLocks noGrp="1"/>
          </p:cNvSpPr>
          <p:nvPr>
            <p:ph type="body" sz="quarter" idx="10"/>
          </p:nvPr>
        </p:nvSpPr>
        <p:spPr>
          <a:xfrm>
            <a:off x="269239" y="1189177"/>
            <a:ext cx="9508867" cy="5432182"/>
          </a:xfrm>
        </p:spPr>
        <p:txBody>
          <a:bodyPr>
            <a:normAutofit/>
          </a:bodyPr>
          <a:lstStyle/>
          <a:p>
            <a:pPr marL="0" indent="0">
              <a:buNone/>
            </a:pPr>
            <a:r>
              <a:rPr lang="en-US" sz="3600" dirty="0">
                <a:solidFill>
                  <a:schemeClr val="tx1"/>
                </a:solidFill>
              </a:rPr>
              <a:t>Big data and insights</a:t>
            </a:r>
            <a:endParaRPr lang="en-US" sz="3600" dirty="0">
              <a:solidFill>
                <a:schemeClr val="tx1"/>
              </a:solidFill>
              <a:latin typeface="+mj-lt"/>
            </a:endParaRPr>
          </a:p>
          <a:p>
            <a:pPr marL="336145" lvl="1" indent="0">
              <a:buNone/>
            </a:pPr>
            <a:endParaRPr lang="en-US" sz="2800" dirty="0">
              <a:solidFill>
                <a:schemeClr val="tx1"/>
              </a:solidFill>
              <a:latin typeface="Segoe UI Semilight" panose="020B0402040204020203" pitchFamily="34" charset="0"/>
              <a:cs typeface="Segoe UI Semilight" panose="020B0402040204020203" pitchFamily="34" charset="0"/>
            </a:endParaRPr>
          </a:p>
          <a:p>
            <a:pPr lvl="1"/>
            <a:r>
              <a:rPr lang="en-US" sz="2800" dirty="0">
                <a:solidFill>
                  <a:schemeClr val="tx1"/>
                </a:solidFill>
                <a:latin typeface="Segoe UI Semilight" panose="020B0402040204020203" pitchFamily="34" charset="0"/>
                <a:cs typeface="Segoe UI Semilight" panose="020B0402040204020203" pitchFamily="34" charset="0"/>
              </a:rPr>
              <a:t>SQL Server 2019 Big Data Clusters (BDC) enable the deployment of scalable clusters of SQL Server, Spark, and HDFS containers running on Kubernetes</a:t>
            </a:r>
          </a:p>
          <a:p>
            <a:pPr lvl="1"/>
            <a:r>
              <a:rPr lang="en-US" sz="2800" dirty="0">
                <a:solidFill>
                  <a:schemeClr val="tx1"/>
                </a:solidFill>
                <a:latin typeface="Segoe UI Semilight" panose="020B0402040204020203" pitchFamily="34" charset="0"/>
                <a:cs typeface="Segoe UI Semilight" panose="020B0402040204020203" pitchFamily="34" charset="0"/>
              </a:rPr>
              <a:t>In WWI’s scenario, the SQL Server 2019 BDC is deployed to Azure Kubernetes Service (AKS)</a:t>
            </a:r>
          </a:p>
          <a:p>
            <a:pPr lvl="1"/>
            <a:r>
              <a:rPr lang="en-US" sz="2800" dirty="0">
                <a:solidFill>
                  <a:schemeClr val="tx1"/>
                </a:solidFill>
                <a:latin typeface="Segoe UI Semilight" panose="020B0402040204020203" pitchFamily="34" charset="0"/>
                <a:cs typeface="Segoe UI Semilight" panose="020B0402040204020203" pitchFamily="34" charset="0"/>
              </a:rPr>
              <a:t>These components run side-by-side to enable you to read, write, and process big data from Transact-SQL or Spark. This allows you to easily combine and analyze high-value relational data with high-volume big data</a:t>
            </a:r>
          </a:p>
          <a:p>
            <a:pPr marL="0" indent="0">
              <a:spcAft>
                <a:spcPts val="882"/>
              </a:spcAft>
              <a:buNone/>
            </a:pPr>
            <a:endParaRPr lang="en-US" sz="1800" dirty="0">
              <a:solidFill>
                <a:schemeClr val="tx1"/>
              </a:solidFill>
            </a:endParaRPr>
          </a:p>
        </p:txBody>
      </p:sp>
      <p:pic>
        <p:nvPicPr>
          <p:cNvPr id="9" name="Picture 8" descr="SQL Server 2019 Big Data Cluster">
            <a:extLst>
              <a:ext uri="{FF2B5EF4-FFF2-40B4-BE49-F238E27FC236}">
                <a16:creationId xmlns:a16="http://schemas.microsoft.com/office/drawing/2014/main" id="{35768469-C8F1-4FC2-B470-0926CF4A3CEA}"/>
              </a:ext>
            </a:extLst>
          </p:cNvPr>
          <p:cNvPicPr>
            <a:picLocks noChangeAspect="1"/>
          </p:cNvPicPr>
          <p:nvPr/>
        </p:nvPicPr>
        <p:blipFill>
          <a:blip r:embed="rId3"/>
          <a:stretch>
            <a:fillRect/>
          </a:stretch>
        </p:blipFill>
        <p:spPr>
          <a:xfrm>
            <a:off x="9216459" y="289511"/>
            <a:ext cx="2821561" cy="2976204"/>
          </a:xfrm>
          <a:prstGeom prst="rect">
            <a:avLst/>
          </a:prstGeom>
        </p:spPr>
      </p:pic>
    </p:spTree>
    <p:extLst>
      <p:ext uri="{BB962C8B-B14F-4D97-AF65-F5344CB8AC3E}">
        <p14:creationId xmlns:p14="http://schemas.microsoft.com/office/powerpoint/2010/main" val="32074924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descr="Document Database icon" title="Document Database icon"/>
          <p:cNvSpPr>
            <a:spLocks noGrp="1"/>
          </p:cNvSpPr>
          <p:nvPr>
            <p:ph type="body" sz="quarter" idx="10"/>
          </p:nvPr>
        </p:nvSpPr>
        <p:spPr>
          <a:xfrm>
            <a:off x="269239" y="1189177"/>
            <a:ext cx="11655840" cy="5432182"/>
          </a:xfrm>
        </p:spPr>
        <p:txBody>
          <a:bodyPr>
            <a:normAutofit/>
          </a:bodyPr>
          <a:lstStyle/>
          <a:p>
            <a:pPr marL="0" indent="0">
              <a:buNone/>
            </a:pPr>
            <a:r>
              <a:rPr lang="en-US" sz="3600" dirty="0">
                <a:solidFill>
                  <a:schemeClr val="tx1"/>
                </a:solidFill>
              </a:rPr>
              <a:t>Big data and insights</a:t>
            </a:r>
            <a:endParaRPr lang="en-US" sz="3600" dirty="0">
              <a:solidFill>
                <a:schemeClr val="tx1"/>
              </a:solidFill>
              <a:latin typeface="+mj-lt"/>
            </a:endParaRPr>
          </a:p>
          <a:p>
            <a:pPr marL="336145" lvl="1" indent="0">
              <a:buNone/>
            </a:pPr>
            <a:endParaRPr lang="en-US" sz="2800" dirty="0">
              <a:solidFill>
                <a:schemeClr val="tx1"/>
              </a:solidFill>
              <a:latin typeface="Segoe UI Semilight" panose="020B0402040204020203" pitchFamily="34" charset="0"/>
              <a:cs typeface="Segoe UI Semilight" panose="020B0402040204020203" pitchFamily="34" charset="0"/>
            </a:endParaRPr>
          </a:p>
          <a:p>
            <a:pPr lvl="1"/>
            <a:r>
              <a:rPr lang="en-US" sz="2800" dirty="0">
                <a:solidFill>
                  <a:schemeClr val="tx1"/>
                </a:solidFill>
                <a:latin typeface="Segoe UI Semilight" panose="020B0402040204020203" pitchFamily="34" charset="0"/>
                <a:cs typeface="Segoe UI Semilight" panose="020B0402040204020203" pitchFamily="34" charset="0"/>
              </a:rPr>
              <a:t>SQL Server 2019 BDC introduces Data Virtualization, allowing you to create a single “virtual” layer of data from multiple data sources without requiring data movement</a:t>
            </a:r>
          </a:p>
          <a:p>
            <a:pPr marL="0" indent="0">
              <a:spcAft>
                <a:spcPts val="882"/>
              </a:spcAft>
              <a:buNone/>
            </a:pPr>
            <a:endParaRPr lang="en-US" sz="1800" dirty="0">
              <a:solidFill>
                <a:schemeClr val="tx1"/>
              </a:solidFill>
            </a:endParaRPr>
          </a:p>
        </p:txBody>
      </p:sp>
      <p:pic>
        <p:nvPicPr>
          <p:cNvPr id="4100" name="Picture 4" descr="data-virtualization-vs-etl.png">
            <a:extLst>
              <a:ext uri="{FF2B5EF4-FFF2-40B4-BE49-F238E27FC236}">
                <a16:creationId xmlns:a16="http://schemas.microsoft.com/office/drawing/2014/main" id="{228BF1FF-4A98-4E61-91DE-CDD4B20C78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2987" y="3701223"/>
            <a:ext cx="10106025" cy="3067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83772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descr="Document Database icon" title="Document Database icon"/>
          <p:cNvSpPr>
            <a:spLocks noGrp="1"/>
          </p:cNvSpPr>
          <p:nvPr>
            <p:ph type="body" sz="quarter" idx="10"/>
          </p:nvPr>
        </p:nvSpPr>
        <p:spPr>
          <a:xfrm>
            <a:off x="269238" y="1189177"/>
            <a:ext cx="10188731" cy="5432182"/>
          </a:xfrm>
        </p:spPr>
        <p:txBody>
          <a:bodyPr>
            <a:normAutofit/>
          </a:bodyPr>
          <a:lstStyle/>
          <a:p>
            <a:pPr marL="0" indent="0">
              <a:buNone/>
            </a:pPr>
            <a:r>
              <a:rPr lang="en-US" sz="3600" dirty="0">
                <a:solidFill>
                  <a:schemeClr val="tx1"/>
                </a:solidFill>
              </a:rPr>
              <a:t>Big data and insights – SQL Server Master Instance</a:t>
            </a:r>
            <a:endParaRPr lang="en-US" sz="3600" dirty="0">
              <a:solidFill>
                <a:schemeClr val="tx1"/>
              </a:solidFill>
              <a:latin typeface="+mj-lt"/>
            </a:endParaRPr>
          </a:p>
          <a:p>
            <a:pPr marL="336145" lvl="1" indent="0">
              <a:buNone/>
            </a:pPr>
            <a:endParaRPr lang="en-US" sz="2800" dirty="0">
              <a:solidFill>
                <a:schemeClr val="tx1"/>
              </a:solidFill>
              <a:latin typeface="Segoe UI Semilight" panose="020B0402040204020203" pitchFamily="34" charset="0"/>
              <a:cs typeface="Segoe UI Semilight" panose="020B0402040204020203" pitchFamily="34" charset="0"/>
            </a:endParaRPr>
          </a:p>
          <a:p>
            <a:pPr lvl="1"/>
            <a:r>
              <a:rPr lang="en-US" sz="2800" dirty="0">
                <a:solidFill>
                  <a:schemeClr val="tx1"/>
                </a:solidFill>
              </a:rPr>
              <a:t>The SQL Server Master Instance is an installation of SQL Server 2019 in a Pod on a Node in the Kubernetes cluster – access it the same way you would in a standalone deployment of SQL Server</a:t>
            </a:r>
          </a:p>
          <a:p>
            <a:pPr lvl="1"/>
            <a:r>
              <a:rPr lang="en-US" sz="2800" dirty="0">
                <a:solidFill>
                  <a:schemeClr val="tx1"/>
                </a:solidFill>
              </a:rPr>
              <a:t>Part of the BDC’s control plane</a:t>
            </a:r>
          </a:p>
          <a:p>
            <a:pPr lvl="1"/>
            <a:r>
              <a:rPr lang="en-US" sz="2800" dirty="0">
                <a:solidFill>
                  <a:schemeClr val="tx1"/>
                </a:solidFill>
              </a:rPr>
              <a:t>Stores metadata about the PolyBase external data sources and external tables defined in user tables</a:t>
            </a:r>
          </a:p>
          <a:p>
            <a:pPr lvl="1"/>
            <a:r>
              <a:rPr lang="en-US" sz="2800" dirty="0">
                <a:solidFill>
                  <a:schemeClr val="tx1"/>
                </a:solidFill>
              </a:rPr>
              <a:t>Contains all standard SQL Server system tables</a:t>
            </a:r>
          </a:p>
          <a:p>
            <a:pPr lvl="1"/>
            <a:r>
              <a:rPr lang="en-US" sz="2800" dirty="0">
                <a:solidFill>
                  <a:schemeClr val="tx1"/>
                </a:solidFill>
              </a:rPr>
              <a:t>Stores a data plane shard map, HDFS table metadata, and details of external tables</a:t>
            </a:r>
            <a:endParaRPr lang="en-US" sz="1800" dirty="0">
              <a:solidFill>
                <a:schemeClr val="tx1"/>
              </a:solidFill>
            </a:endParaRPr>
          </a:p>
        </p:txBody>
      </p:sp>
      <p:grpSp>
        <p:nvGrpSpPr>
          <p:cNvPr id="7" name="Group 6" descr="SQL Server Master Instance">
            <a:extLst>
              <a:ext uri="{FF2B5EF4-FFF2-40B4-BE49-F238E27FC236}">
                <a16:creationId xmlns:a16="http://schemas.microsoft.com/office/drawing/2014/main" id="{805D26EC-7E6D-45EB-9488-7614D1E47A64}"/>
              </a:ext>
            </a:extLst>
          </p:cNvPr>
          <p:cNvGrpSpPr/>
          <p:nvPr/>
        </p:nvGrpSpPr>
        <p:grpSpPr>
          <a:xfrm>
            <a:off x="9546185" y="2929403"/>
            <a:ext cx="2376576" cy="1951729"/>
            <a:chOff x="9604219" y="1344720"/>
            <a:chExt cx="2376576" cy="1951729"/>
          </a:xfrm>
        </p:grpSpPr>
        <p:sp>
          <p:nvSpPr>
            <p:cNvPr id="11" name="Hexagon 10">
              <a:extLst>
                <a:ext uri="{FF2B5EF4-FFF2-40B4-BE49-F238E27FC236}">
                  <a16:creationId xmlns:a16="http://schemas.microsoft.com/office/drawing/2014/main" id="{3E9D7CD2-E258-4D18-AB47-B98EB080D694}"/>
                </a:ext>
              </a:extLst>
            </p:cNvPr>
            <p:cNvSpPr/>
            <p:nvPr/>
          </p:nvSpPr>
          <p:spPr>
            <a:xfrm>
              <a:off x="9604219" y="1344720"/>
              <a:ext cx="2376576" cy="1951729"/>
            </a:xfrm>
            <a:prstGeom prst="hexagon">
              <a:avLst/>
            </a:prstGeom>
            <a:solidFill>
              <a:srgbClr val="FFC000"/>
            </a:solidFill>
            <a:ln w="12700" cap="flat" cmpd="sng" algn="ctr">
              <a:solidFill>
                <a:srgbClr val="FFC00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12" name="Hexagon 11">
              <a:extLst>
                <a:ext uri="{FF2B5EF4-FFF2-40B4-BE49-F238E27FC236}">
                  <a16:creationId xmlns:a16="http://schemas.microsoft.com/office/drawing/2014/main" id="{61FD39BA-7036-4E91-A663-C4B14CB992FF}"/>
                </a:ext>
              </a:extLst>
            </p:cNvPr>
            <p:cNvSpPr/>
            <p:nvPr/>
          </p:nvSpPr>
          <p:spPr>
            <a:xfrm>
              <a:off x="9931895" y="1790565"/>
              <a:ext cx="1721224" cy="1060037"/>
            </a:xfrm>
            <a:prstGeom prst="hexagon">
              <a:avLst/>
            </a:prstGeom>
            <a:solidFill>
              <a:sysClr val="window" lastClr="FFFFFF"/>
            </a:solidFill>
            <a:ln w="1270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prstClr val="black"/>
                  </a:solidFill>
                  <a:effectLst/>
                  <a:uLnTx/>
                  <a:uFillTx/>
                  <a:latin typeface="Calibri" panose="020F0502020204030204"/>
                  <a:ea typeface="+mn-ea"/>
                  <a:cs typeface="Segoe UI Semibold" panose="020B0702040204020203" pitchFamily="34" charset="0"/>
                </a:rPr>
                <a:t>SQL Server Master</a:t>
              </a:r>
            </a:p>
          </p:txBody>
        </p:sp>
      </p:grpSp>
    </p:spTree>
    <p:extLst>
      <p:ext uri="{BB962C8B-B14F-4D97-AF65-F5344CB8AC3E}">
        <p14:creationId xmlns:p14="http://schemas.microsoft.com/office/powerpoint/2010/main" val="16356658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descr="Document Database icon" title="Document Database icon"/>
          <p:cNvSpPr>
            <a:spLocks noGrp="1"/>
          </p:cNvSpPr>
          <p:nvPr>
            <p:ph type="body" sz="quarter" idx="10"/>
          </p:nvPr>
        </p:nvSpPr>
        <p:spPr>
          <a:xfrm>
            <a:off x="269239" y="1189177"/>
            <a:ext cx="9508867" cy="5432182"/>
          </a:xfrm>
        </p:spPr>
        <p:txBody>
          <a:bodyPr>
            <a:normAutofit fontScale="92500" lnSpcReduction="10000"/>
          </a:bodyPr>
          <a:lstStyle/>
          <a:p>
            <a:pPr marL="0" indent="0">
              <a:buNone/>
            </a:pPr>
            <a:r>
              <a:rPr lang="en-US" sz="3600" dirty="0">
                <a:solidFill>
                  <a:schemeClr val="tx1"/>
                </a:solidFill>
              </a:rPr>
              <a:t>Big data and insights – Data Lake (Storage Pool)</a:t>
            </a:r>
            <a:endParaRPr lang="en-US" sz="3600" dirty="0">
              <a:solidFill>
                <a:schemeClr val="tx1"/>
              </a:solidFill>
              <a:latin typeface="+mj-lt"/>
            </a:endParaRPr>
          </a:p>
          <a:p>
            <a:pPr marL="336145" lvl="1" indent="0">
              <a:buNone/>
            </a:pPr>
            <a:endParaRPr lang="en-US" sz="2800" dirty="0">
              <a:solidFill>
                <a:schemeClr val="tx1"/>
              </a:solidFill>
              <a:latin typeface="Segoe UI Semilight" panose="020B0402040204020203" pitchFamily="34" charset="0"/>
              <a:cs typeface="Segoe UI Semilight" panose="020B0402040204020203" pitchFamily="34" charset="0"/>
            </a:endParaRPr>
          </a:p>
          <a:p>
            <a:pPr lvl="1">
              <a:lnSpc>
                <a:spcPct val="110000"/>
              </a:lnSpc>
            </a:pPr>
            <a:r>
              <a:rPr lang="en-US" sz="2600" dirty="0">
                <a:solidFill>
                  <a:schemeClr val="tx1"/>
                </a:solidFill>
              </a:rPr>
              <a:t>SQL Server 2019 Big Data Clusters include a Storage Pool that consists of storage nodes comprised of SQL Server on Linux, Spark, and HDFS</a:t>
            </a:r>
          </a:p>
          <a:p>
            <a:pPr lvl="1">
              <a:lnSpc>
                <a:spcPct val="110000"/>
              </a:lnSpc>
            </a:pPr>
            <a:r>
              <a:rPr lang="en-US" sz="2600" dirty="0">
                <a:solidFill>
                  <a:schemeClr val="tx1"/>
                </a:solidFill>
              </a:rPr>
              <a:t>All the storage nodes in a SQL big data cluster are members of a scalable HDFS cluster. These components of the storage pool can be combined to create a data lake to store big data, potentially ingested from multiple, disparate external sources</a:t>
            </a:r>
          </a:p>
          <a:p>
            <a:pPr lvl="1">
              <a:lnSpc>
                <a:spcPct val="110000"/>
              </a:lnSpc>
            </a:pPr>
            <a:r>
              <a:rPr lang="en-US" sz="2600" dirty="0"/>
              <a:t>HDFS provides data persistency, as HDFS data is spread across all the storage nodes in the SQL big data cluster. You can add external HDFS data sources to the HDFS cluster through tiering (such as Azure Data Lake Storage Gen2)</a:t>
            </a:r>
            <a:endParaRPr lang="en-US" sz="2600" dirty="0">
              <a:solidFill>
                <a:schemeClr val="tx1"/>
              </a:solidFill>
            </a:endParaRPr>
          </a:p>
        </p:txBody>
      </p:sp>
      <p:grpSp>
        <p:nvGrpSpPr>
          <p:cNvPr id="4" name="Group 3" descr="Storage Pool containing SQL Server, Spark, and HDFS">
            <a:extLst>
              <a:ext uri="{FF2B5EF4-FFF2-40B4-BE49-F238E27FC236}">
                <a16:creationId xmlns:a16="http://schemas.microsoft.com/office/drawing/2014/main" id="{E17B788F-8659-4894-992D-ACF5186AADF7}"/>
              </a:ext>
            </a:extLst>
          </p:cNvPr>
          <p:cNvGrpSpPr/>
          <p:nvPr/>
        </p:nvGrpSpPr>
        <p:grpSpPr>
          <a:xfrm>
            <a:off x="9688706" y="3133996"/>
            <a:ext cx="2034397" cy="1542543"/>
            <a:chOff x="9619549" y="640828"/>
            <a:chExt cx="2034397" cy="1542543"/>
          </a:xfrm>
        </p:grpSpPr>
        <p:sp>
          <p:nvSpPr>
            <p:cNvPr id="17" name="Hexagon 16">
              <a:extLst>
                <a:ext uri="{FF2B5EF4-FFF2-40B4-BE49-F238E27FC236}">
                  <a16:creationId xmlns:a16="http://schemas.microsoft.com/office/drawing/2014/main" id="{CB1DE8AE-8109-48DC-8967-08A382CD7A0A}"/>
                </a:ext>
              </a:extLst>
            </p:cNvPr>
            <p:cNvSpPr/>
            <p:nvPr/>
          </p:nvSpPr>
          <p:spPr>
            <a:xfrm>
              <a:off x="9892420" y="640828"/>
              <a:ext cx="1761526" cy="1446628"/>
            </a:xfrm>
            <a:prstGeom prst="hexagon">
              <a:avLst/>
            </a:prstGeom>
            <a:solidFill>
              <a:schemeClr val="bg2">
                <a:lumMod val="40000"/>
                <a:lumOff val="60000"/>
              </a:schemeClr>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18" name="Hexagon 17">
              <a:extLst>
                <a:ext uri="{FF2B5EF4-FFF2-40B4-BE49-F238E27FC236}">
                  <a16:creationId xmlns:a16="http://schemas.microsoft.com/office/drawing/2014/main" id="{9BD37FB1-38C1-4465-B332-DCE773287AAF}"/>
                </a:ext>
              </a:extLst>
            </p:cNvPr>
            <p:cNvSpPr/>
            <p:nvPr/>
          </p:nvSpPr>
          <p:spPr>
            <a:xfrm>
              <a:off x="10205956" y="1056365"/>
              <a:ext cx="1127436" cy="238441"/>
            </a:xfrm>
            <a:prstGeom prst="hexagon">
              <a:avLst/>
            </a:prstGeom>
            <a:solidFill>
              <a:sysClr val="window" lastClr="FFFFFF"/>
            </a:solidFill>
            <a:ln w="1270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Calibri" panose="020F0502020204030204"/>
                  <a:ea typeface="+mn-ea"/>
                  <a:cs typeface="Segoe UI Semibold" panose="020B0702040204020203" pitchFamily="34" charset="0"/>
                </a:rPr>
                <a:t>SQL Server</a:t>
              </a:r>
            </a:p>
          </p:txBody>
        </p:sp>
        <p:sp>
          <p:nvSpPr>
            <p:cNvPr id="19" name="TextBox 18">
              <a:extLst>
                <a:ext uri="{FF2B5EF4-FFF2-40B4-BE49-F238E27FC236}">
                  <a16:creationId xmlns:a16="http://schemas.microsoft.com/office/drawing/2014/main" id="{BDE31DEB-B039-4474-B71F-AB5DA0E261A3}"/>
                </a:ext>
              </a:extLst>
            </p:cNvPr>
            <p:cNvSpPr txBox="1"/>
            <p:nvPr/>
          </p:nvSpPr>
          <p:spPr>
            <a:xfrm>
              <a:off x="10220104" y="709886"/>
              <a:ext cx="1099147" cy="307777"/>
            </a:xfrm>
            <a:prstGeom prst="rect">
              <a:avLst/>
            </a:prstGeom>
            <a:noFill/>
          </p:spPr>
          <p:txBody>
            <a:bodyPr wrap="none" rtlCol="0">
              <a:spAutoFit/>
            </a:bodyPr>
            <a:lstStyle/>
            <a:p>
              <a:pPr algn="ctr"/>
              <a:r>
                <a:rPr lang="en-US" sz="1400" dirty="0">
                  <a:solidFill>
                    <a:schemeClr val="bg1"/>
                  </a:solidFill>
                  <a:latin typeface="Calibri" panose="020F0502020204030204"/>
                </a:rPr>
                <a:t>Storage Pool</a:t>
              </a:r>
            </a:p>
          </p:txBody>
        </p:sp>
        <p:sp>
          <p:nvSpPr>
            <p:cNvPr id="20" name="Hexagon 19">
              <a:extLst>
                <a:ext uri="{FF2B5EF4-FFF2-40B4-BE49-F238E27FC236}">
                  <a16:creationId xmlns:a16="http://schemas.microsoft.com/office/drawing/2014/main" id="{339D51B5-4CD8-4903-BEEA-B9314A172431}"/>
                </a:ext>
              </a:extLst>
            </p:cNvPr>
            <p:cNvSpPr/>
            <p:nvPr/>
          </p:nvSpPr>
          <p:spPr>
            <a:xfrm>
              <a:off x="10205956" y="1363696"/>
              <a:ext cx="1127436" cy="238443"/>
            </a:xfrm>
            <a:prstGeom prst="hexagon">
              <a:avLst/>
            </a:prstGeom>
            <a:solidFill>
              <a:sysClr val="window" lastClr="FFFFFF"/>
            </a:solidFill>
            <a:ln w="1270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Calibri" panose="020F0502020204030204"/>
                  <a:ea typeface="+mn-ea"/>
                  <a:cs typeface="Segoe UI Semibold" panose="020B0702040204020203" pitchFamily="34" charset="0"/>
                </a:rPr>
                <a:t>Spark</a:t>
              </a:r>
            </a:p>
          </p:txBody>
        </p:sp>
        <p:sp>
          <p:nvSpPr>
            <p:cNvPr id="21" name="Hexagon 20">
              <a:extLst>
                <a:ext uri="{FF2B5EF4-FFF2-40B4-BE49-F238E27FC236}">
                  <a16:creationId xmlns:a16="http://schemas.microsoft.com/office/drawing/2014/main" id="{3C1D1306-FF05-482D-BEBA-E2DCE722E91D}"/>
                </a:ext>
              </a:extLst>
            </p:cNvPr>
            <p:cNvSpPr/>
            <p:nvPr/>
          </p:nvSpPr>
          <p:spPr>
            <a:xfrm>
              <a:off x="10213353" y="1671029"/>
              <a:ext cx="1127436" cy="238443"/>
            </a:xfrm>
            <a:prstGeom prst="hexagon">
              <a:avLst/>
            </a:prstGeom>
            <a:solidFill>
              <a:sysClr val="window" lastClr="FFFFFF"/>
            </a:solidFill>
            <a:ln w="1270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Calibri" panose="020F0502020204030204"/>
                  <a:ea typeface="+mn-ea"/>
                  <a:cs typeface="Segoe UI Semibold" panose="020B0702040204020203" pitchFamily="34" charset="0"/>
                </a:rPr>
                <a:t>HDFS</a:t>
              </a:r>
            </a:p>
          </p:txBody>
        </p:sp>
        <p:pic>
          <p:nvPicPr>
            <p:cNvPr id="22" name="Graphic 21" descr="Folder">
              <a:extLst>
                <a:ext uri="{FF2B5EF4-FFF2-40B4-BE49-F238E27FC236}">
                  <a16:creationId xmlns:a16="http://schemas.microsoft.com/office/drawing/2014/main" id="{5D4905F9-AE28-4679-B0B0-1B3FA90153A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619549" y="1521660"/>
              <a:ext cx="543427" cy="543427"/>
            </a:xfrm>
            <a:prstGeom prst="rect">
              <a:avLst/>
            </a:prstGeom>
          </p:spPr>
        </p:pic>
        <p:pic>
          <p:nvPicPr>
            <p:cNvPr id="23" name="Graphic 22" descr="Folder">
              <a:extLst>
                <a:ext uri="{FF2B5EF4-FFF2-40B4-BE49-F238E27FC236}">
                  <a16:creationId xmlns:a16="http://schemas.microsoft.com/office/drawing/2014/main" id="{817D7216-43DA-497C-B08B-41B80678AA2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743272" y="1639944"/>
              <a:ext cx="543427" cy="543427"/>
            </a:xfrm>
            <a:prstGeom prst="rect">
              <a:avLst/>
            </a:prstGeom>
          </p:spPr>
        </p:pic>
      </p:grpSp>
    </p:spTree>
    <p:extLst>
      <p:ext uri="{BB962C8B-B14F-4D97-AF65-F5344CB8AC3E}">
        <p14:creationId xmlns:p14="http://schemas.microsoft.com/office/powerpoint/2010/main" val="30536198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descr="Document Database icon" title="Document Database icon"/>
          <p:cNvSpPr>
            <a:spLocks noGrp="1"/>
          </p:cNvSpPr>
          <p:nvPr>
            <p:ph type="body" sz="quarter" idx="10"/>
          </p:nvPr>
        </p:nvSpPr>
        <p:spPr>
          <a:xfrm>
            <a:off x="269239" y="1189177"/>
            <a:ext cx="9508867" cy="5432182"/>
          </a:xfrm>
        </p:spPr>
        <p:txBody>
          <a:bodyPr>
            <a:normAutofit/>
          </a:bodyPr>
          <a:lstStyle/>
          <a:p>
            <a:pPr marL="0" indent="0">
              <a:buNone/>
            </a:pPr>
            <a:r>
              <a:rPr lang="en-US" sz="3600" dirty="0">
                <a:solidFill>
                  <a:schemeClr val="tx1"/>
                </a:solidFill>
              </a:rPr>
              <a:t>Big data and insights – Data Pool</a:t>
            </a:r>
            <a:endParaRPr lang="en-US" sz="3600" dirty="0">
              <a:solidFill>
                <a:schemeClr val="tx1"/>
              </a:solidFill>
              <a:latin typeface="+mj-lt"/>
            </a:endParaRPr>
          </a:p>
          <a:p>
            <a:pPr marL="336145" lvl="1" indent="0">
              <a:buNone/>
            </a:pPr>
            <a:endParaRPr lang="en-US" sz="2800" dirty="0">
              <a:solidFill>
                <a:schemeClr val="tx1"/>
              </a:solidFill>
              <a:latin typeface="Segoe UI Semilight" panose="020B0402040204020203" pitchFamily="34" charset="0"/>
              <a:cs typeface="Segoe UI Semilight" panose="020B0402040204020203" pitchFamily="34" charset="0"/>
            </a:endParaRPr>
          </a:p>
          <a:p>
            <a:pPr lvl="1"/>
            <a:r>
              <a:rPr lang="en-US" sz="2800" dirty="0">
                <a:solidFill>
                  <a:schemeClr val="tx1"/>
                </a:solidFill>
              </a:rPr>
              <a:t>The Data Pool provides persistent SQL Server storage for the cluster through one or more SQL Server data pool instances</a:t>
            </a:r>
          </a:p>
          <a:p>
            <a:pPr lvl="1"/>
            <a:r>
              <a:rPr lang="en-US" sz="2800" dirty="0">
                <a:solidFill>
                  <a:schemeClr val="tx1"/>
                </a:solidFill>
              </a:rPr>
              <a:t>A data pool is used to ingest data from SQL queries or Spark jobs</a:t>
            </a:r>
          </a:p>
          <a:p>
            <a:pPr lvl="1"/>
            <a:r>
              <a:rPr lang="en-US" sz="2800" dirty="0">
                <a:solidFill>
                  <a:schemeClr val="tx1"/>
                </a:solidFill>
              </a:rPr>
              <a:t>To provide better performance across large data sets, data in a data pool is distributed into shards across the member SQL data pool instances</a:t>
            </a:r>
          </a:p>
          <a:p>
            <a:pPr lvl="1"/>
            <a:endParaRPr lang="en-US" sz="1800" dirty="0">
              <a:solidFill>
                <a:schemeClr val="tx1"/>
              </a:solidFill>
            </a:endParaRPr>
          </a:p>
        </p:txBody>
      </p:sp>
      <p:grpSp>
        <p:nvGrpSpPr>
          <p:cNvPr id="4" name="Group 3" descr="Data Pool including several SQL Nodes">
            <a:extLst>
              <a:ext uri="{FF2B5EF4-FFF2-40B4-BE49-F238E27FC236}">
                <a16:creationId xmlns:a16="http://schemas.microsoft.com/office/drawing/2014/main" id="{68859660-9E77-4370-864D-A78E9A2AF959}"/>
              </a:ext>
            </a:extLst>
          </p:cNvPr>
          <p:cNvGrpSpPr/>
          <p:nvPr/>
        </p:nvGrpSpPr>
        <p:grpSpPr>
          <a:xfrm>
            <a:off x="9499751" y="3105009"/>
            <a:ext cx="2104295" cy="1600517"/>
            <a:chOff x="9691852" y="2610872"/>
            <a:chExt cx="2104295" cy="1600517"/>
          </a:xfrm>
        </p:grpSpPr>
        <p:sp>
          <p:nvSpPr>
            <p:cNvPr id="8" name="Hexagon 7">
              <a:extLst>
                <a:ext uri="{FF2B5EF4-FFF2-40B4-BE49-F238E27FC236}">
                  <a16:creationId xmlns:a16="http://schemas.microsoft.com/office/drawing/2014/main" id="{AB71AB8B-6376-4D56-9886-0231ABBD5376}"/>
                </a:ext>
              </a:extLst>
            </p:cNvPr>
            <p:cNvSpPr/>
            <p:nvPr/>
          </p:nvSpPr>
          <p:spPr>
            <a:xfrm>
              <a:off x="10034621" y="2610872"/>
              <a:ext cx="1761526" cy="1446628"/>
            </a:xfrm>
            <a:prstGeom prst="hexagon">
              <a:avLst/>
            </a:prstGeom>
            <a:solidFill>
              <a:schemeClr val="bg2">
                <a:lumMod val="40000"/>
                <a:lumOff val="60000"/>
              </a:schemeClr>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9" name="Hexagon 8">
              <a:extLst>
                <a:ext uri="{FF2B5EF4-FFF2-40B4-BE49-F238E27FC236}">
                  <a16:creationId xmlns:a16="http://schemas.microsoft.com/office/drawing/2014/main" id="{99C526E8-5A4D-40FA-ACE4-8BD69B39B3A1}"/>
                </a:ext>
              </a:extLst>
            </p:cNvPr>
            <p:cNvSpPr/>
            <p:nvPr/>
          </p:nvSpPr>
          <p:spPr>
            <a:xfrm>
              <a:off x="10348157" y="3026409"/>
              <a:ext cx="1127436" cy="238441"/>
            </a:xfrm>
            <a:prstGeom prst="hexagon">
              <a:avLst/>
            </a:prstGeom>
            <a:solidFill>
              <a:sysClr val="window" lastClr="FFFFFF"/>
            </a:solidFill>
            <a:ln w="1270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Calibri" panose="020F0502020204030204"/>
                  <a:ea typeface="+mn-ea"/>
                  <a:cs typeface="Segoe UI Semibold" panose="020B0702040204020203" pitchFamily="34" charset="0"/>
                </a:rPr>
                <a:t>SQL Node</a:t>
              </a:r>
            </a:p>
          </p:txBody>
        </p:sp>
        <p:sp>
          <p:nvSpPr>
            <p:cNvPr id="10" name="TextBox 9">
              <a:extLst>
                <a:ext uri="{FF2B5EF4-FFF2-40B4-BE49-F238E27FC236}">
                  <a16:creationId xmlns:a16="http://schemas.microsoft.com/office/drawing/2014/main" id="{6C05D994-A3FF-4014-9545-2A4E98C80DD0}"/>
                </a:ext>
              </a:extLst>
            </p:cNvPr>
            <p:cNvSpPr txBox="1"/>
            <p:nvPr/>
          </p:nvSpPr>
          <p:spPr>
            <a:xfrm>
              <a:off x="10469001" y="2679930"/>
              <a:ext cx="885755" cy="307777"/>
            </a:xfrm>
            <a:prstGeom prst="rect">
              <a:avLst/>
            </a:prstGeom>
            <a:noFill/>
          </p:spPr>
          <p:txBody>
            <a:bodyPr wrap="none" rtlCol="0">
              <a:spAutoFit/>
            </a:bodyPr>
            <a:lstStyle/>
            <a:p>
              <a:pPr algn="ctr"/>
              <a:r>
                <a:rPr lang="en-US" sz="1400" dirty="0">
                  <a:solidFill>
                    <a:schemeClr val="bg1"/>
                  </a:solidFill>
                  <a:latin typeface="Calibri" panose="020F0502020204030204"/>
                </a:rPr>
                <a:t>Data Pool</a:t>
              </a:r>
            </a:p>
          </p:txBody>
        </p:sp>
        <p:sp>
          <p:nvSpPr>
            <p:cNvPr id="13" name="Hexagon 12">
              <a:extLst>
                <a:ext uri="{FF2B5EF4-FFF2-40B4-BE49-F238E27FC236}">
                  <a16:creationId xmlns:a16="http://schemas.microsoft.com/office/drawing/2014/main" id="{FFB51615-405C-47FD-95BC-7D270E6D9CED}"/>
                </a:ext>
              </a:extLst>
            </p:cNvPr>
            <p:cNvSpPr/>
            <p:nvPr/>
          </p:nvSpPr>
          <p:spPr>
            <a:xfrm>
              <a:off x="10348157" y="3333740"/>
              <a:ext cx="1127436" cy="238443"/>
            </a:xfrm>
            <a:prstGeom prst="hexagon">
              <a:avLst/>
            </a:prstGeom>
            <a:solidFill>
              <a:sysClr val="window" lastClr="FFFFFF"/>
            </a:solidFill>
            <a:ln w="1270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Calibri" panose="020F0502020204030204"/>
                  <a:ea typeface="+mn-ea"/>
                  <a:cs typeface="Segoe UI Semibold" panose="020B0702040204020203" pitchFamily="34" charset="0"/>
                </a:rPr>
                <a:t>SQL Node</a:t>
              </a:r>
            </a:p>
          </p:txBody>
        </p:sp>
        <p:sp>
          <p:nvSpPr>
            <p:cNvPr id="14" name="Hexagon 13">
              <a:extLst>
                <a:ext uri="{FF2B5EF4-FFF2-40B4-BE49-F238E27FC236}">
                  <a16:creationId xmlns:a16="http://schemas.microsoft.com/office/drawing/2014/main" id="{AD873F39-0BA3-409F-8150-8C16AF05A151}"/>
                </a:ext>
              </a:extLst>
            </p:cNvPr>
            <p:cNvSpPr/>
            <p:nvPr/>
          </p:nvSpPr>
          <p:spPr>
            <a:xfrm>
              <a:off x="10355554" y="3641073"/>
              <a:ext cx="1127436" cy="238443"/>
            </a:xfrm>
            <a:prstGeom prst="hexagon">
              <a:avLst/>
            </a:prstGeom>
            <a:solidFill>
              <a:sysClr val="window" lastClr="FFFFFF"/>
            </a:solidFill>
            <a:ln w="1270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Calibri" panose="020F0502020204030204"/>
                  <a:ea typeface="+mn-ea"/>
                  <a:cs typeface="Segoe UI Semibold" panose="020B0702040204020203" pitchFamily="34" charset="0"/>
                </a:rPr>
                <a:t>SQL Node</a:t>
              </a:r>
            </a:p>
          </p:txBody>
        </p:sp>
        <p:pic>
          <p:nvPicPr>
            <p:cNvPr id="15" name="Graphic 14" descr="Database">
              <a:extLst>
                <a:ext uri="{FF2B5EF4-FFF2-40B4-BE49-F238E27FC236}">
                  <a16:creationId xmlns:a16="http://schemas.microsoft.com/office/drawing/2014/main" id="{909A8C77-815A-454F-9CE1-00154FD6D64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817154" y="3389496"/>
              <a:ext cx="543427" cy="543427"/>
            </a:xfrm>
            <a:prstGeom prst="rect">
              <a:avLst/>
            </a:prstGeom>
          </p:spPr>
        </p:pic>
        <p:pic>
          <p:nvPicPr>
            <p:cNvPr id="16" name="Graphic 15" descr="Database">
              <a:extLst>
                <a:ext uri="{FF2B5EF4-FFF2-40B4-BE49-F238E27FC236}">
                  <a16:creationId xmlns:a16="http://schemas.microsoft.com/office/drawing/2014/main" id="{24439E83-60AB-4343-A642-45FF59B9463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909714" y="3548518"/>
              <a:ext cx="543427" cy="543427"/>
            </a:xfrm>
            <a:prstGeom prst="rect">
              <a:avLst/>
            </a:prstGeom>
          </p:spPr>
        </p:pic>
        <p:pic>
          <p:nvPicPr>
            <p:cNvPr id="17" name="Graphic 16" descr="Database">
              <a:extLst>
                <a:ext uri="{FF2B5EF4-FFF2-40B4-BE49-F238E27FC236}">
                  <a16:creationId xmlns:a16="http://schemas.microsoft.com/office/drawing/2014/main" id="{099A468B-1BE1-477B-A225-D6C06AD40A5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691852" y="3667962"/>
              <a:ext cx="543427" cy="543427"/>
            </a:xfrm>
            <a:prstGeom prst="rect">
              <a:avLst/>
            </a:prstGeom>
          </p:spPr>
        </p:pic>
      </p:grpSp>
    </p:spTree>
    <p:extLst>
      <p:ext uri="{BB962C8B-B14F-4D97-AF65-F5344CB8AC3E}">
        <p14:creationId xmlns:p14="http://schemas.microsoft.com/office/powerpoint/2010/main" val="2084808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descr="Document Database icon" title="Document Database icon"/>
          <p:cNvSpPr>
            <a:spLocks noGrp="1"/>
          </p:cNvSpPr>
          <p:nvPr>
            <p:ph type="body" sz="quarter" idx="10"/>
          </p:nvPr>
        </p:nvSpPr>
        <p:spPr>
          <a:xfrm>
            <a:off x="269239" y="1189177"/>
            <a:ext cx="11655840" cy="5432182"/>
          </a:xfrm>
        </p:spPr>
        <p:txBody>
          <a:bodyPr>
            <a:normAutofit/>
          </a:bodyPr>
          <a:lstStyle/>
          <a:p>
            <a:pPr marL="0" indent="0">
              <a:buNone/>
            </a:pPr>
            <a:r>
              <a:rPr lang="en-US" sz="3600" dirty="0">
                <a:solidFill>
                  <a:schemeClr val="tx1"/>
                </a:solidFill>
              </a:rPr>
              <a:t>Big data and insights – Compute Pool</a:t>
            </a:r>
            <a:endParaRPr lang="en-US" sz="3600" dirty="0">
              <a:solidFill>
                <a:schemeClr val="tx1"/>
              </a:solidFill>
              <a:latin typeface="+mj-lt"/>
            </a:endParaRPr>
          </a:p>
          <a:p>
            <a:pPr marL="336145" lvl="1" indent="0">
              <a:buNone/>
            </a:pPr>
            <a:endParaRPr lang="en-US" sz="2800" dirty="0">
              <a:solidFill>
                <a:schemeClr val="tx1"/>
              </a:solidFill>
              <a:latin typeface="Segoe UI Semilight" panose="020B0402040204020203" pitchFamily="34" charset="0"/>
              <a:cs typeface="Segoe UI Semilight" panose="020B0402040204020203" pitchFamily="34" charset="0"/>
            </a:endParaRPr>
          </a:p>
          <a:p>
            <a:pPr lvl="1"/>
            <a:r>
              <a:rPr lang="en-US" sz="2800" dirty="0">
                <a:solidFill>
                  <a:schemeClr val="tx1"/>
                </a:solidFill>
              </a:rPr>
              <a:t>The Compute Pool holds Kubernetes Nodes containing one or more Pods running SQL Server instances used for distributed processing, under the direction of the SQL Server Master Instance</a:t>
            </a:r>
          </a:p>
          <a:p>
            <a:pPr lvl="1"/>
            <a:r>
              <a:rPr lang="en-US" sz="2800" dirty="0">
                <a:solidFill>
                  <a:schemeClr val="tx1"/>
                </a:solidFill>
              </a:rPr>
              <a:t>It makes the calls out to the PolyBase connectors for a distributed Compute layer of the BDC</a:t>
            </a:r>
          </a:p>
          <a:p>
            <a:pPr lvl="1"/>
            <a:endParaRPr lang="en-US" sz="1800" dirty="0">
              <a:solidFill>
                <a:schemeClr val="tx1"/>
              </a:solidFill>
            </a:endParaRPr>
          </a:p>
        </p:txBody>
      </p:sp>
      <p:grpSp>
        <p:nvGrpSpPr>
          <p:cNvPr id="5" name="Group 4" descr="The Compute Pool contains several SQL Server instances">
            <a:extLst>
              <a:ext uri="{FF2B5EF4-FFF2-40B4-BE49-F238E27FC236}">
                <a16:creationId xmlns:a16="http://schemas.microsoft.com/office/drawing/2014/main" id="{6ED00B12-CA32-46B2-970B-D2C3DA7C0E7E}"/>
              </a:ext>
            </a:extLst>
          </p:cNvPr>
          <p:cNvGrpSpPr/>
          <p:nvPr/>
        </p:nvGrpSpPr>
        <p:grpSpPr>
          <a:xfrm>
            <a:off x="4908925" y="4536364"/>
            <a:ext cx="2374149" cy="1949736"/>
            <a:chOff x="9472845" y="2814365"/>
            <a:chExt cx="2374149" cy="1949736"/>
          </a:xfrm>
        </p:grpSpPr>
        <p:sp>
          <p:nvSpPr>
            <p:cNvPr id="18" name="Hexagon 17">
              <a:extLst>
                <a:ext uri="{FF2B5EF4-FFF2-40B4-BE49-F238E27FC236}">
                  <a16:creationId xmlns:a16="http://schemas.microsoft.com/office/drawing/2014/main" id="{1CC36935-56A2-48B7-996E-6DCFB491E0A6}"/>
                </a:ext>
              </a:extLst>
            </p:cNvPr>
            <p:cNvSpPr/>
            <p:nvPr/>
          </p:nvSpPr>
          <p:spPr>
            <a:xfrm>
              <a:off x="9472845" y="2814365"/>
              <a:ext cx="2374149" cy="1949736"/>
            </a:xfrm>
            <a:prstGeom prst="hexagon">
              <a:avLst/>
            </a:prstGeom>
            <a:solidFill>
              <a:srgbClr val="70AD47"/>
            </a:solidFill>
            <a:ln w="12700" cap="flat" cmpd="sng" algn="ctr">
              <a:solidFill>
                <a:srgbClr val="70AD47">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19" name="Hexagon 18">
              <a:extLst>
                <a:ext uri="{FF2B5EF4-FFF2-40B4-BE49-F238E27FC236}">
                  <a16:creationId xmlns:a16="http://schemas.microsoft.com/office/drawing/2014/main" id="{05853BA1-D0E2-4DAC-9894-D15A0204DEC7}"/>
                </a:ext>
              </a:extLst>
            </p:cNvPr>
            <p:cNvSpPr/>
            <p:nvPr/>
          </p:nvSpPr>
          <p:spPr>
            <a:xfrm>
              <a:off x="9842209" y="3258297"/>
              <a:ext cx="1626309" cy="369332"/>
            </a:xfrm>
            <a:prstGeom prst="hexagon">
              <a:avLst/>
            </a:prstGeom>
            <a:solidFill>
              <a:sysClr val="window" lastClr="FFFFFF"/>
            </a:solidFill>
            <a:ln w="1270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Calibri" panose="020F0502020204030204"/>
                  <a:ea typeface="+mn-ea"/>
                  <a:cs typeface="Segoe UI Semibold" panose="020B0702040204020203" pitchFamily="34" charset="0"/>
                </a:rPr>
                <a:t>SQL Server</a:t>
              </a:r>
            </a:p>
          </p:txBody>
        </p:sp>
        <p:sp>
          <p:nvSpPr>
            <p:cNvPr id="20" name="TextBox 19">
              <a:extLst>
                <a:ext uri="{FF2B5EF4-FFF2-40B4-BE49-F238E27FC236}">
                  <a16:creationId xmlns:a16="http://schemas.microsoft.com/office/drawing/2014/main" id="{95268827-6099-4293-AEC9-B9A17602004A}"/>
                </a:ext>
              </a:extLst>
            </p:cNvPr>
            <p:cNvSpPr txBox="1"/>
            <p:nvPr/>
          </p:nvSpPr>
          <p:spPr>
            <a:xfrm>
              <a:off x="9899740" y="2888965"/>
              <a:ext cx="1511248" cy="369332"/>
            </a:xfrm>
            <a:prstGeom prst="rect">
              <a:avLst/>
            </a:prstGeom>
            <a:noFill/>
          </p:spPr>
          <p:txBody>
            <a:bodyPr wrap="none" rtlCol="0">
              <a:spAutoFit/>
            </a:bodyPr>
            <a:lstStyle/>
            <a:p>
              <a:pPr algn="ctr"/>
              <a:r>
                <a:rPr lang="en-US" dirty="0">
                  <a:solidFill>
                    <a:prstClr val="white"/>
                  </a:solidFill>
                  <a:latin typeface="Calibri" panose="020F0502020204030204"/>
                </a:rPr>
                <a:t>Compute Pool</a:t>
              </a:r>
            </a:p>
          </p:txBody>
        </p:sp>
        <p:sp>
          <p:nvSpPr>
            <p:cNvPr id="23" name="Hexagon 22">
              <a:extLst>
                <a:ext uri="{FF2B5EF4-FFF2-40B4-BE49-F238E27FC236}">
                  <a16:creationId xmlns:a16="http://schemas.microsoft.com/office/drawing/2014/main" id="{61D6E07B-F9B4-4137-BF69-1F319FCC85DA}"/>
                </a:ext>
              </a:extLst>
            </p:cNvPr>
            <p:cNvSpPr/>
            <p:nvPr/>
          </p:nvSpPr>
          <p:spPr>
            <a:xfrm>
              <a:off x="9842209" y="3702229"/>
              <a:ext cx="1626309" cy="369332"/>
            </a:xfrm>
            <a:prstGeom prst="hexagon">
              <a:avLst/>
            </a:prstGeom>
            <a:solidFill>
              <a:sysClr val="window" lastClr="FFFFFF"/>
            </a:solidFill>
            <a:ln w="1270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Calibri" panose="020F0502020204030204"/>
                  <a:ea typeface="+mn-ea"/>
                  <a:cs typeface="Segoe UI Semibold" panose="020B0702040204020203" pitchFamily="34" charset="0"/>
                </a:rPr>
                <a:t>SQL Server</a:t>
              </a:r>
            </a:p>
          </p:txBody>
        </p:sp>
        <p:sp>
          <p:nvSpPr>
            <p:cNvPr id="24" name="Hexagon 23">
              <a:extLst>
                <a:ext uri="{FF2B5EF4-FFF2-40B4-BE49-F238E27FC236}">
                  <a16:creationId xmlns:a16="http://schemas.microsoft.com/office/drawing/2014/main" id="{84690FC0-8150-4167-82EC-8CB8E98AEEDC}"/>
                </a:ext>
              </a:extLst>
            </p:cNvPr>
            <p:cNvSpPr/>
            <p:nvPr/>
          </p:nvSpPr>
          <p:spPr>
            <a:xfrm>
              <a:off x="9842209" y="4146161"/>
              <a:ext cx="1626309" cy="369332"/>
            </a:xfrm>
            <a:prstGeom prst="hexagon">
              <a:avLst/>
            </a:prstGeom>
            <a:solidFill>
              <a:sysClr val="window" lastClr="FFFFFF"/>
            </a:solidFill>
            <a:ln w="1270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Calibri" panose="020F0502020204030204"/>
                  <a:ea typeface="+mn-ea"/>
                  <a:cs typeface="Segoe UI Semibold" panose="020B0702040204020203" pitchFamily="34" charset="0"/>
                </a:rPr>
                <a:t>SQL Server</a:t>
              </a:r>
            </a:p>
          </p:txBody>
        </p:sp>
      </p:grpSp>
    </p:spTree>
    <p:extLst>
      <p:ext uri="{BB962C8B-B14F-4D97-AF65-F5344CB8AC3E}">
        <p14:creationId xmlns:p14="http://schemas.microsoft.com/office/powerpoint/2010/main" val="13683138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descr="Document Database icon" title="Document Database icon"/>
          <p:cNvSpPr>
            <a:spLocks noGrp="1"/>
          </p:cNvSpPr>
          <p:nvPr>
            <p:ph type="body" sz="quarter" idx="10"/>
          </p:nvPr>
        </p:nvSpPr>
        <p:spPr>
          <a:xfrm>
            <a:off x="269239" y="1189177"/>
            <a:ext cx="9508867" cy="5432182"/>
          </a:xfrm>
        </p:spPr>
        <p:txBody>
          <a:bodyPr>
            <a:normAutofit/>
          </a:bodyPr>
          <a:lstStyle/>
          <a:p>
            <a:pPr marL="0" indent="0">
              <a:buNone/>
            </a:pPr>
            <a:r>
              <a:rPr lang="en-US" sz="3600" dirty="0">
                <a:solidFill>
                  <a:schemeClr val="tx1"/>
                </a:solidFill>
              </a:rPr>
              <a:t>Big data and insights – App Pool</a:t>
            </a:r>
            <a:endParaRPr lang="en-US" sz="3600" dirty="0">
              <a:solidFill>
                <a:schemeClr val="tx1"/>
              </a:solidFill>
              <a:latin typeface="+mj-lt"/>
            </a:endParaRPr>
          </a:p>
          <a:p>
            <a:pPr marL="336145" lvl="1" indent="0">
              <a:buNone/>
            </a:pPr>
            <a:endParaRPr lang="en-US" sz="2800" dirty="0">
              <a:solidFill>
                <a:schemeClr val="tx1"/>
              </a:solidFill>
              <a:latin typeface="Segoe UI Semilight" panose="020B0402040204020203" pitchFamily="34" charset="0"/>
              <a:cs typeface="Segoe UI Semilight" panose="020B0402040204020203" pitchFamily="34" charset="0"/>
            </a:endParaRPr>
          </a:p>
          <a:p>
            <a:pPr lvl="1"/>
            <a:r>
              <a:rPr lang="en-US" sz="2800" dirty="0">
                <a:solidFill>
                  <a:schemeClr val="tx1"/>
                </a:solidFill>
              </a:rPr>
              <a:t>The App Pool is a set of Pods within a Kubernetes Node that hold multiple types of end-points into the system</a:t>
            </a:r>
          </a:p>
          <a:p>
            <a:pPr lvl="1"/>
            <a:r>
              <a:rPr lang="en-US" sz="2800" dirty="0">
                <a:solidFill>
                  <a:schemeClr val="tx1"/>
                </a:solidFill>
              </a:rPr>
              <a:t>SQL Server Integration Services and Machine Learning Server live in the App Pool, and other Job systems are possible. You could start a long-running job (such as IoT streaming) or Machine Learning (ML) endpoints used for scoring a prediction or returning a classification</a:t>
            </a:r>
          </a:p>
          <a:p>
            <a:pPr lvl="1"/>
            <a:r>
              <a:rPr lang="en-US" sz="2800" dirty="0">
                <a:solidFill>
                  <a:schemeClr val="tx1"/>
                </a:solidFill>
              </a:rPr>
              <a:t>The App Pool can be scaled out according to demand by adding or removing instances as needed</a:t>
            </a:r>
          </a:p>
          <a:p>
            <a:pPr lvl="1"/>
            <a:endParaRPr lang="en-US" sz="1800" dirty="0">
              <a:solidFill>
                <a:schemeClr val="tx1"/>
              </a:solidFill>
            </a:endParaRPr>
          </a:p>
        </p:txBody>
      </p:sp>
      <p:grpSp>
        <p:nvGrpSpPr>
          <p:cNvPr id="5" name="Group 4" descr="The App Pool contains Machine Learning Server and SSIS">
            <a:extLst>
              <a:ext uri="{FF2B5EF4-FFF2-40B4-BE49-F238E27FC236}">
                <a16:creationId xmlns:a16="http://schemas.microsoft.com/office/drawing/2014/main" id="{66C18AD8-F230-4043-B615-39FDA91E5395}"/>
              </a:ext>
            </a:extLst>
          </p:cNvPr>
          <p:cNvGrpSpPr/>
          <p:nvPr/>
        </p:nvGrpSpPr>
        <p:grpSpPr>
          <a:xfrm>
            <a:off x="9405257" y="2276359"/>
            <a:ext cx="2406259" cy="2118908"/>
            <a:chOff x="9197788" y="1054598"/>
            <a:chExt cx="2406259" cy="2118908"/>
          </a:xfrm>
        </p:grpSpPr>
        <p:sp>
          <p:nvSpPr>
            <p:cNvPr id="22" name="Hexagon 21">
              <a:extLst>
                <a:ext uri="{FF2B5EF4-FFF2-40B4-BE49-F238E27FC236}">
                  <a16:creationId xmlns:a16="http://schemas.microsoft.com/office/drawing/2014/main" id="{769B620F-211A-45A9-BDE4-85D2B09B9FA6}"/>
                </a:ext>
              </a:extLst>
            </p:cNvPr>
            <p:cNvSpPr/>
            <p:nvPr/>
          </p:nvSpPr>
          <p:spPr>
            <a:xfrm>
              <a:off x="9197788" y="1054598"/>
              <a:ext cx="2406259" cy="2118908"/>
            </a:xfrm>
            <a:prstGeom prst="hexagon">
              <a:avLst/>
            </a:prstGeom>
            <a:solidFill>
              <a:sysClr val="window" lastClr="FFFFFF"/>
            </a:solidFill>
            <a:ln w="1270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23" name="Hexagon 22">
              <a:extLst>
                <a:ext uri="{FF2B5EF4-FFF2-40B4-BE49-F238E27FC236}">
                  <a16:creationId xmlns:a16="http://schemas.microsoft.com/office/drawing/2014/main" id="{F4832F68-985A-4829-B0DF-B83113FD50F8}"/>
                </a:ext>
              </a:extLst>
            </p:cNvPr>
            <p:cNvSpPr/>
            <p:nvPr/>
          </p:nvSpPr>
          <p:spPr>
            <a:xfrm>
              <a:off x="9628801" y="1689411"/>
              <a:ext cx="1543501" cy="400110"/>
            </a:xfrm>
            <a:prstGeom prst="hexagon">
              <a:avLst/>
            </a:prstGeom>
            <a:solidFill>
              <a:sysClr val="window" lastClr="FFFFFF"/>
            </a:solidFill>
            <a:ln w="1270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prstClr val="black"/>
                  </a:solidFill>
                  <a:effectLst/>
                  <a:uLnTx/>
                  <a:uFillTx/>
                  <a:latin typeface="Calibri" panose="020F0502020204030204"/>
                  <a:ea typeface="+mn-ea"/>
                  <a:cs typeface="Segoe UI Semibold" panose="020B0702040204020203" pitchFamily="34" charset="0"/>
                </a:rPr>
                <a:t>ML Server</a:t>
              </a:r>
            </a:p>
          </p:txBody>
        </p:sp>
        <p:sp>
          <p:nvSpPr>
            <p:cNvPr id="24" name="TextBox 23">
              <a:extLst>
                <a:ext uri="{FF2B5EF4-FFF2-40B4-BE49-F238E27FC236}">
                  <a16:creationId xmlns:a16="http://schemas.microsoft.com/office/drawing/2014/main" id="{08284AD3-84B8-4FEC-AA74-56A72BC3231F}"/>
                </a:ext>
              </a:extLst>
            </p:cNvPr>
            <p:cNvSpPr txBox="1"/>
            <p:nvPr/>
          </p:nvSpPr>
          <p:spPr>
            <a:xfrm>
              <a:off x="9841905" y="1112853"/>
              <a:ext cx="1117294" cy="400110"/>
            </a:xfrm>
            <a:prstGeom prst="rect">
              <a:avLst/>
            </a:prstGeom>
            <a:noFill/>
          </p:spPr>
          <p:txBody>
            <a:bodyPr wrap="none" rtlCol="0">
              <a:spAutoFit/>
            </a:bodyPr>
            <a:lstStyle/>
            <a:p>
              <a:pPr algn="ctr"/>
              <a:r>
                <a:rPr lang="en-US" sz="2000" dirty="0">
                  <a:solidFill>
                    <a:prstClr val="black"/>
                  </a:solidFill>
                  <a:latin typeface="Calibri" panose="020F0502020204030204"/>
                </a:rPr>
                <a:t>App Pool</a:t>
              </a:r>
            </a:p>
          </p:txBody>
        </p:sp>
        <p:sp>
          <p:nvSpPr>
            <p:cNvPr id="26" name="Hexagon 25">
              <a:extLst>
                <a:ext uri="{FF2B5EF4-FFF2-40B4-BE49-F238E27FC236}">
                  <a16:creationId xmlns:a16="http://schemas.microsoft.com/office/drawing/2014/main" id="{17CA6F0C-5319-4E60-A106-AF1F5E8645BF}"/>
                </a:ext>
              </a:extLst>
            </p:cNvPr>
            <p:cNvSpPr/>
            <p:nvPr/>
          </p:nvSpPr>
          <p:spPr>
            <a:xfrm>
              <a:off x="9628800" y="2196838"/>
              <a:ext cx="1543501" cy="400110"/>
            </a:xfrm>
            <a:prstGeom prst="hexagon">
              <a:avLst/>
            </a:prstGeom>
            <a:solidFill>
              <a:sysClr val="window" lastClr="FFFFFF"/>
            </a:solidFill>
            <a:ln w="1270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prstClr val="black"/>
                  </a:solidFill>
                  <a:effectLst/>
                  <a:uLnTx/>
                  <a:uFillTx/>
                  <a:latin typeface="Calibri" panose="020F0502020204030204"/>
                  <a:ea typeface="+mn-ea"/>
                  <a:cs typeface="Segoe UI Semibold" panose="020B0702040204020203" pitchFamily="34" charset="0"/>
                </a:rPr>
                <a:t>SSIS</a:t>
              </a:r>
            </a:p>
          </p:txBody>
        </p:sp>
      </p:grpSp>
    </p:spTree>
    <p:extLst>
      <p:ext uri="{BB962C8B-B14F-4D97-AF65-F5344CB8AC3E}">
        <p14:creationId xmlns:p14="http://schemas.microsoft.com/office/powerpoint/2010/main" val="40382869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descr="Document Database icon" title="Document Database icon"/>
          <p:cNvSpPr>
            <a:spLocks noGrp="1"/>
          </p:cNvSpPr>
          <p:nvPr>
            <p:ph type="body" sz="quarter" idx="10"/>
          </p:nvPr>
        </p:nvSpPr>
        <p:spPr>
          <a:xfrm>
            <a:off x="269239" y="1189176"/>
            <a:ext cx="11748590" cy="5772557"/>
          </a:xfrm>
        </p:spPr>
        <p:txBody>
          <a:bodyPr>
            <a:normAutofit fontScale="85000" lnSpcReduction="10000"/>
          </a:bodyPr>
          <a:lstStyle/>
          <a:p>
            <a:pPr marL="0" indent="0">
              <a:buNone/>
            </a:pPr>
            <a:r>
              <a:rPr lang="en-US" sz="3600" dirty="0">
                <a:solidFill>
                  <a:schemeClr val="tx1"/>
                </a:solidFill>
              </a:rPr>
              <a:t>Big data and insights – enabling single query across data sources</a:t>
            </a:r>
            <a:endParaRPr lang="en-US" sz="3600" dirty="0">
              <a:solidFill>
                <a:schemeClr val="tx1"/>
              </a:solidFill>
              <a:latin typeface="+mj-lt"/>
            </a:endParaRPr>
          </a:p>
          <a:p>
            <a:pPr marL="336145" lvl="1" indent="0">
              <a:buNone/>
            </a:pPr>
            <a:endParaRPr lang="en-US" sz="2800" dirty="0">
              <a:solidFill>
                <a:schemeClr val="tx1"/>
              </a:solidFill>
              <a:latin typeface="Segoe UI Semilight" panose="020B0402040204020203" pitchFamily="34" charset="0"/>
              <a:cs typeface="Segoe UI Semilight" panose="020B0402040204020203" pitchFamily="34" charset="0"/>
            </a:endParaRPr>
          </a:p>
          <a:p>
            <a:pPr lvl="1">
              <a:lnSpc>
                <a:spcPct val="110000"/>
              </a:lnSpc>
            </a:pPr>
            <a:r>
              <a:rPr lang="en-US" sz="2800" dirty="0">
                <a:solidFill>
                  <a:schemeClr val="tx1"/>
                </a:solidFill>
              </a:rPr>
              <a:t>Data virtualization allows queries across relational and non-relational data without movement or replication</a:t>
            </a:r>
          </a:p>
          <a:p>
            <a:pPr lvl="1">
              <a:lnSpc>
                <a:spcPct val="110000"/>
              </a:lnSpc>
            </a:pPr>
            <a:r>
              <a:rPr lang="en-US" sz="2800" dirty="0">
                <a:solidFill>
                  <a:schemeClr val="tx1"/>
                </a:solidFill>
              </a:rPr>
              <a:t>The enhanced PolyBase feature of SQL Server 2019 is able to connect to Hadoop clusters, Oracle, Teradata, MongoDB, HDFS (for flat files), and more – queries are pushed down to these systems</a:t>
            </a:r>
          </a:p>
          <a:p>
            <a:pPr lvl="1">
              <a:lnSpc>
                <a:spcPct val="110000"/>
              </a:lnSpc>
            </a:pPr>
            <a:r>
              <a:rPr lang="en-US" sz="2800" dirty="0">
                <a:solidFill>
                  <a:schemeClr val="tx1"/>
                </a:solidFill>
              </a:rPr>
              <a:t>The SQL Server engine can natively read files stored in HDFS by using SQL Server instances collocated on each of the HDFS data nodes within the Storage Pool</a:t>
            </a:r>
          </a:p>
          <a:p>
            <a:pPr lvl="1">
              <a:lnSpc>
                <a:spcPct val="110000"/>
              </a:lnSpc>
            </a:pPr>
            <a:r>
              <a:rPr lang="en-US" sz="2800" dirty="0">
                <a:solidFill>
                  <a:schemeClr val="tx1"/>
                </a:solidFill>
              </a:rPr>
              <a:t>WWI would create external tables on one or more internal SQL Server 2019 databases, using data virtualization tools in Azure Data Studio or through T-SQL scripts</a:t>
            </a:r>
          </a:p>
          <a:p>
            <a:pPr lvl="1">
              <a:lnSpc>
                <a:spcPct val="110000"/>
              </a:lnSpc>
            </a:pPr>
            <a:r>
              <a:rPr lang="en-US" sz="2800" dirty="0">
                <a:solidFill>
                  <a:schemeClr val="tx1"/>
                </a:solidFill>
              </a:rPr>
              <a:t>Once these virtual tables have been added, WWI can join them to the internal SQL Server tables in a single query</a:t>
            </a:r>
          </a:p>
          <a:p>
            <a:pPr lvl="1"/>
            <a:endParaRPr lang="en-US" sz="1800" dirty="0">
              <a:solidFill>
                <a:schemeClr val="tx1"/>
              </a:solidFill>
            </a:endParaRPr>
          </a:p>
        </p:txBody>
      </p:sp>
    </p:spTree>
    <p:extLst>
      <p:ext uri="{BB962C8B-B14F-4D97-AF65-F5344CB8AC3E}">
        <p14:creationId xmlns:p14="http://schemas.microsoft.com/office/powerpoint/2010/main" val="6019335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descr="Document Database icon" title="Document Database icon"/>
          <p:cNvSpPr>
            <a:spLocks noGrp="1"/>
          </p:cNvSpPr>
          <p:nvPr>
            <p:ph type="body" sz="quarter" idx="10"/>
          </p:nvPr>
        </p:nvSpPr>
        <p:spPr>
          <a:xfrm>
            <a:off x="269239" y="1189176"/>
            <a:ext cx="11748590" cy="5772557"/>
          </a:xfrm>
        </p:spPr>
        <p:txBody>
          <a:bodyPr>
            <a:normAutofit/>
          </a:bodyPr>
          <a:lstStyle/>
          <a:p>
            <a:pPr marL="0" indent="0">
              <a:buNone/>
            </a:pPr>
            <a:r>
              <a:rPr lang="en-US" sz="3600" dirty="0">
                <a:solidFill>
                  <a:schemeClr val="tx1"/>
                </a:solidFill>
              </a:rPr>
              <a:t>Big data and insights – Storing data in a </a:t>
            </a:r>
            <a:r>
              <a:rPr lang="en-US" sz="3600" b="1" dirty="0">
                <a:solidFill>
                  <a:schemeClr val="tx1"/>
                </a:solidFill>
              </a:rPr>
              <a:t>data mart</a:t>
            </a:r>
            <a:endParaRPr lang="en-US" sz="3600" b="1" dirty="0">
              <a:solidFill>
                <a:schemeClr val="tx1"/>
              </a:solidFill>
              <a:latin typeface="+mj-lt"/>
            </a:endParaRPr>
          </a:p>
          <a:p>
            <a:pPr marL="336145" lvl="1" indent="0">
              <a:buNone/>
            </a:pPr>
            <a:endParaRPr lang="en-US" sz="2800" dirty="0">
              <a:solidFill>
                <a:schemeClr val="tx1"/>
              </a:solidFill>
              <a:latin typeface="Segoe UI Semilight" panose="020B0402040204020203" pitchFamily="34" charset="0"/>
              <a:cs typeface="Segoe UI Semilight" panose="020B0402040204020203" pitchFamily="34" charset="0"/>
            </a:endParaRPr>
          </a:p>
          <a:p>
            <a:pPr lvl="1">
              <a:lnSpc>
                <a:spcPct val="110000"/>
              </a:lnSpc>
            </a:pPr>
            <a:r>
              <a:rPr lang="en-US" sz="2800" dirty="0">
                <a:solidFill>
                  <a:schemeClr val="tx1"/>
                </a:solidFill>
              </a:rPr>
              <a:t>WWI wants to bring data into storage to create denormalized representations of datasets and aggregates</a:t>
            </a:r>
          </a:p>
          <a:p>
            <a:pPr lvl="1">
              <a:lnSpc>
                <a:spcPct val="110000"/>
              </a:lnSpc>
            </a:pPr>
            <a:r>
              <a:rPr lang="en-US" sz="2800" dirty="0">
                <a:solidFill>
                  <a:schemeClr val="tx1"/>
                </a:solidFill>
              </a:rPr>
              <a:t>Other reasons for using a data mart are:</a:t>
            </a:r>
          </a:p>
          <a:p>
            <a:pPr lvl="2">
              <a:lnSpc>
                <a:spcPct val="110000"/>
              </a:lnSpc>
            </a:pPr>
            <a:r>
              <a:rPr lang="en-US" sz="2408" dirty="0">
                <a:solidFill>
                  <a:schemeClr val="tx1"/>
                </a:solidFill>
              </a:rPr>
              <a:t>The external system that receives the push down queries to return the data may not be optimized to keep up with demand, causing performance degradation or too much interference on the system, so caching results in the data mart helps relieve pressure</a:t>
            </a:r>
          </a:p>
          <a:p>
            <a:pPr lvl="2">
              <a:lnSpc>
                <a:spcPct val="110000"/>
              </a:lnSpc>
            </a:pPr>
            <a:r>
              <a:rPr lang="en-US" sz="2408" dirty="0">
                <a:solidFill>
                  <a:schemeClr val="tx1"/>
                </a:solidFill>
              </a:rPr>
              <a:t>The external source may not keep track of historical data and you need to store this data somewhere for historical analysis</a:t>
            </a:r>
          </a:p>
          <a:p>
            <a:pPr lvl="1"/>
            <a:endParaRPr lang="en-US" sz="1800" dirty="0">
              <a:solidFill>
                <a:schemeClr val="tx1"/>
              </a:solidFill>
            </a:endParaRPr>
          </a:p>
        </p:txBody>
      </p:sp>
    </p:spTree>
    <p:extLst>
      <p:ext uri="{BB962C8B-B14F-4D97-AF65-F5344CB8AC3E}">
        <p14:creationId xmlns:p14="http://schemas.microsoft.com/office/powerpoint/2010/main" val="20301140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Abstract and learning objectives</a:t>
            </a:r>
          </a:p>
        </p:txBody>
      </p:sp>
      <p:pic>
        <p:nvPicPr>
          <p:cNvPr id="4" name="Graphic 3" descr="Teacher icon">
            <a:extLst>
              <a:ext uri="{FF2B5EF4-FFF2-40B4-BE49-F238E27FC236}">
                <a16:creationId xmlns:a16="http://schemas.microsoft.com/office/drawing/2014/main" id="{9C3F82EB-6551-4435-B752-1DF4ADF2E21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370276" y="1568308"/>
            <a:ext cx="3199567" cy="3199567"/>
          </a:xfrm>
          <a:prstGeom prst="rect">
            <a:avLst/>
          </a:prstGeom>
        </p:spPr>
      </p:pic>
      <p:sp>
        <p:nvSpPr>
          <p:cNvPr id="5" name="TextBox 4">
            <a:extLst>
              <a:ext uri="{FF2B5EF4-FFF2-40B4-BE49-F238E27FC236}">
                <a16:creationId xmlns:a16="http://schemas.microsoft.com/office/drawing/2014/main" id="{D2DFD166-7E14-4C8D-A006-199356D98A9E}"/>
              </a:ext>
            </a:extLst>
          </p:cNvPr>
          <p:cNvSpPr txBox="1"/>
          <p:nvPr/>
        </p:nvSpPr>
        <p:spPr>
          <a:xfrm>
            <a:off x="340284" y="1029049"/>
            <a:ext cx="8029992" cy="5552289"/>
          </a:xfrm>
          <a:prstGeom prst="rect">
            <a:avLst/>
          </a:prstGeom>
          <a:noFill/>
        </p:spPr>
        <p:txBody>
          <a:bodyPr wrap="square" lIns="182880" tIns="146304" rIns="182880" bIns="146304" rtlCol="0">
            <a:spAutoFit/>
          </a:bodyPr>
          <a:lstStyle/>
          <a:p>
            <a:pPr lvl="0"/>
            <a:r>
              <a:rPr kumimoji="0" lang="en-US" sz="2000" b="0" i="0" u="none" strike="noStrike" kern="1200" cap="none" spc="0" normalizeH="0" baseline="0" noProof="0" dirty="0">
                <a:ln>
                  <a:noFill/>
                </a:ln>
                <a:solidFill>
                  <a:srgbClr val="FFFFFF"/>
                </a:solidFill>
                <a:effectLst/>
                <a:uLnTx/>
                <a:uFillTx/>
                <a:latin typeface="Segoe UI Semilight"/>
                <a:ea typeface="+mn-ea"/>
                <a:cs typeface="+mn-cs"/>
              </a:rPr>
              <a:t>Wide World Importers has a host of online stores for various product offerings, including traditional product catalogs offered by their physical storefronts, to specialized categories like automotive and consumer technology products. With </a:t>
            </a:r>
            <a:r>
              <a:rPr lang="en-US" sz="2000" dirty="0">
                <a:solidFill>
                  <a:srgbClr val="FFFFFF"/>
                </a:solidFill>
              </a:rPr>
              <a:t>this expansion, they have generated a significant amount of additional data, and data formats. These new platforms were added without integrating into the OLTP system data or Business Intelligence infrastructures. As a result, "silos" of data stores have developed. In addition to their desire to overcome fragmentation of their actionable insights due to these data silos, they wish to add AI capabilities to their toolset to help grow their business and reduce costs.</a:t>
            </a:r>
            <a:endParaRPr kumimoji="0" lang="en-US" sz="2000" b="0" i="0" u="none" strike="noStrike" kern="1200" cap="none" spc="0" normalizeH="0" baseline="0" noProof="0" dirty="0">
              <a:ln>
                <a:noFill/>
              </a:ln>
              <a:solidFill>
                <a:srgbClr val="FFFFFF"/>
              </a:solidFill>
              <a:effectLst/>
              <a:uLnTx/>
              <a:uFillTx/>
              <a:latin typeface="Segoe UI Semiligh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Semilight"/>
              <a:ea typeface="+mn-ea"/>
              <a:cs typeface="+mn-cs"/>
            </a:endParaRPr>
          </a:p>
          <a:p>
            <a:pPr lvl="0"/>
            <a:r>
              <a:rPr kumimoji="0" lang="en-US" sz="2000" b="0" i="0" u="none" strike="noStrike" kern="1200" cap="none" spc="0" normalizeH="0" baseline="0" noProof="0" dirty="0">
                <a:ln>
                  <a:noFill/>
                </a:ln>
                <a:solidFill>
                  <a:srgbClr val="FFFFFF"/>
                </a:solidFill>
                <a:effectLst/>
                <a:uLnTx/>
                <a:uFillTx/>
                <a:latin typeface="Segoe UI Semilight"/>
                <a:ea typeface="+mn-ea"/>
                <a:cs typeface="+mn-cs"/>
              </a:rPr>
              <a:t>At the end of this whiteboard design session, you will be better able to </a:t>
            </a:r>
            <a:r>
              <a:rPr lang="en-US" sz="2000" dirty="0">
                <a:solidFill>
                  <a:srgbClr val="FFFFFF"/>
                </a:solidFill>
              </a:rPr>
              <a:t>design a solution for modernizing your large-scale data processing and machine learning capabilities through the use of new SQL Server 2019 capabilities, such as SQL Server Big Data Clusters.</a:t>
            </a:r>
            <a:endParaRPr kumimoji="0" lang="en-US" sz="2000" b="0" i="0" u="none" strike="noStrike" kern="1200" cap="none" spc="0" normalizeH="0" baseline="0" noProof="0" dirty="0">
              <a:ln>
                <a:noFill/>
              </a:ln>
              <a:solidFill>
                <a:srgbClr val="FFFFFF"/>
              </a:solidFill>
              <a:effectLst/>
              <a:uLnTx/>
              <a:uFillTx/>
              <a:latin typeface="Segoe UI Semilight"/>
              <a:ea typeface="+mn-ea"/>
              <a:cs typeface="+mn-cs"/>
            </a:endParaRPr>
          </a:p>
          <a:p>
            <a:pPr marL="342900" marR="0" lvl="0"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endParaRPr>
          </a:p>
        </p:txBody>
      </p:sp>
    </p:spTree>
    <p:extLst>
      <p:ext uri="{BB962C8B-B14F-4D97-AF65-F5344CB8AC3E}">
        <p14:creationId xmlns:p14="http://schemas.microsoft.com/office/powerpoint/2010/main" val="9142169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descr="Document Database icon" title="Document Database icon"/>
          <p:cNvSpPr>
            <a:spLocks noGrp="1"/>
          </p:cNvSpPr>
          <p:nvPr>
            <p:ph type="body" sz="quarter" idx="10"/>
          </p:nvPr>
        </p:nvSpPr>
        <p:spPr>
          <a:xfrm>
            <a:off x="269239" y="1189176"/>
            <a:ext cx="11748590" cy="5772557"/>
          </a:xfrm>
        </p:spPr>
        <p:txBody>
          <a:bodyPr>
            <a:normAutofit/>
          </a:bodyPr>
          <a:lstStyle/>
          <a:p>
            <a:pPr marL="0" indent="0">
              <a:buNone/>
            </a:pPr>
            <a:r>
              <a:rPr lang="en-US" sz="3600" dirty="0">
                <a:solidFill>
                  <a:schemeClr val="tx1"/>
                </a:solidFill>
              </a:rPr>
              <a:t>Big data and insights – Storing data in a </a:t>
            </a:r>
            <a:r>
              <a:rPr lang="en-US" sz="3600" b="1" dirty="0">
                <a:solidFill>
                  <a:schemeClr val="tx1"/>
                </a:solidFill>
              </a:rPr>
              <a:t>data mart</a:t>
            </a:r>
            <a:endParaRPr lang="en-US" sz="3600" b="1" dirty="0">
              <a:solidFill>
                <a:schemeClr val="tx1"/>
              </a:solidFill>
              <a:latin typeface="+mj-lt"/>
            </a:endParaRPr>
          </a:p>
          <a:p>
            <a:pPr marL="336145" lvl="1" indent="0">
              <a:buNone/>
            </a:pPr>
            <a:endParaRPr lang="en-US" sz="2800" dirty="0">
              <a:solidFill>
                <a:schemeClr val="tx1"/>
              </a:solidFill>
              <a:latin typeface="Segoe UI Semilight" panose="020B0402040204020203" pitchFamily="34" charset="0"/>
              <a:cs typeface="Segoe UI Semilight" panose="020B0402040204020203" pitchFamily="34" charset="0"/>
            </a:endParaRPr>
          </a:p>
          <a:p>
            <a:pPr lvl="1">
              <a:lnSpc>
                <a:spcPct val="110000"/>
              </a:lnSpc>
            </a:pPr>
            <a:r>
              <a:rPr lang="en-US" sz="2800" dirty="0">
                <a:solidFill>
                  <a:schemeClr val="tx1"/>
                </a:solidFill>
              </a:rPr>
              <a:t>The process of creating a data mart begins much like when you set up data virtualization. The primary difference is that you configure your PolyBase statements that connect to the external data sources to specify the target of the returned data to be the Data Pool</a:t>
            </a:r>
          </a:p>
          <a:p>
            <a:pPr lvl="1">
              <a:lnSpc>
                <a:spcPct val="110000"/>
              </a:lnSpc>
            </a:pPr>
            <a:r>
              <a:rPr lang="en-US" sz="2800" dirty="0">
                <a:solidFill>
                  <a:schemeClr val="tx1"/>
                </a:solidFill>
              </a:rPr>
              <a:t>The SQL Server Instances in the Data Pool store the data in a distributed fashion across multiple databases, called </a:t>
            </a:r>
            <a:r>
              <a:rPr lang="en-US" sz="2800" i="1" dirty="0">
                <a:solidFill>
                  <a:schemeClr val="tx1"/>
                </a:solidFill>
              </a:rPr>
              <a:t>Shards</a:t>
            </a:r>
          </a:p>
          <a:p>
            <a:pPr lvl="1">
              <a:lnSpc>
                <a:spcPct val="110000"/>
              </a:lnSpc>
            </a:pPr>
            <a:r>
              <a:rPr lang="en-US" sz="2800" dirty="0">
                <a:solidFill>
                  <a:schemeClr val="tx1"/>
                </a:solidFill>
              </a:rPr>
              <a:t>Using data marts different than traditional data warehouses because data warehouses tend to be </a:t>
            </a:r>
            <a:r>
              <a:rPr lang="en-US" sz="2800" b="1" dirty="0">
                <a:solidFill>
                  <a:schemeClr val="tx1"/>
                </a:solidFill>
              </a:rPr>
              <a:t>massively parallel processing</a:t>
            </a:r>
            <a:r>
              <a:rPr lang="en-US" sz="2800" dirty="0">
                <a:solidFill>
                  <a:schemeClr val="tx1"/>
                </a:solidFill>
              </a:rPr>
              <a:t> (MPP) systems, requiring different skillset, process, and code changes</a:t>
            </a:r>
          </a:p>
          <a:p>
            <a:pPr lvl="1">
              <a:lnSpc>
                <a:spcPct val="110000"/>
              </a:lnSpc>
            </a:pPr>
            <a:endParaRPr lang="en-US" sz="1800" dirty="0">
              <a:solidFill>
                <a:schemeClr val="tx1"/>
              </a:solidFill>
            </a:endParaRPr>
          </a:p>
        </p:txBody>
      </p:sp>
    </p:spTree>
    <p:extLst>
      <p:ext uri="{BB962C8B-B14F-4D97-AF65-F5344CB8AC3E}">
        <p14:creationId xmlns:p14="http://schemas.microsoft.com/office/powerpoint/2010/main" val="6703116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descr="Document Database icon" title="Document Database icon"/>
          <p:cNvSpPr>
            <a:spLocks noGrp="1"/>
          </p:cNvSpPr>
          <p:nvPr>
            <p:ph type="body" sz="quarter" idx="10"/>
          </p:nvPr>
        </p:nvSpPr>
        <p:spPr>
          <a:xfrm>
            <a:off x="269239" y="1189176"/>
            <a:ext cx="11748590" cy="5772557"/>
          </a:xfrm>
        </p:spPr>
        <p:txBody>
          <a:bodyPr>
            <a:normAutofit/>
          </a:bodyPr>
          <a:lstStyle/>
          <a:p>
            <a:pPr marL="0" indent="0">
              <a:buNone/>
            </a:pPr>
            <a:r>
              <a:rPr lang="en-US" sz="3600" dirty="0">
                <a:solidFill>
                  <a:schemeClr val="tx1"/>
                </a:solidFill>
              </a:rPr>
              <a:t>Big data and insights – Query performance</a:t>
            </a:r>
            <a:endParaRPr lang="en-US" sz="3600" b="1" dirty="0">
              <a:solidFill>
                <a:schemeClr val="tx1"/>
              </a:solidFill>
              <a:latin typeface="+mj-lt"/>
            </a:endParaRPr>
          </a:p>
          <a:p>
            <a:pPr marL="336145" lvl="1" indent="0">
              <a:buNone/>
            </a:pPr>
            <a:endParaRPr lang="en-US" sz="2800" dirty="0">
              <a:solidFill>
                <a:schemeClr val="tx1"/>
              </a:solidFill>
              <a:latin typeface="Segoe UI Semilight" panose="020B0402040204020203" pitchFamily="34" charset="0"/>
              <a:cs typeface="Segoe UI Semilight" panose="020B0402040204020203" pitchFamily="34" charset="0"/>
            </a:endParaRPr>
          </a:p>
          <a:p>
            <a:pPr lvl="1">
              <a:lnSpc>
                <a:spcPct val="110000"/>
              </a:lnSpc>
            </a:pPr>
            <a:r>
              <a:rPr lang="en-US" sz="2800" dirty="0">
                <a:solidFill>
                  <a:schemeClr val="tx1"/>
                </a:solidFill>
              </a:rPr>
              <a:t>Intelligent Query Processing (QP) features with Automatic Plan Correction can improve performance of existing workloads with minimal effort. Enable these features by setting database compatibility level to 150</a:t>
            </a:r>
          </a:p>
          <a:p>
            <a:pPr lvl="1">
              <a:lnSpc>
                <a:spcPct val="110000"/>
              </a:lnSpc>
            </a:pPr>
            <a:r>
              <a:rPr lang="en-US" sz="2800" dirty="0">
                <a:solidFill>
                  <a:schemeClr val="tx1"/>
                </a:solidFill>
              </a:rPr>
              <a:t>Scale out BDC cluster components by increasing number of pods within Kubernetes nodes</a:t>
            </a:r>
          </a:p>
          <a:p>
            <a:pPr lvl="1">
              <a:lnSpc>
                <a:spcPct val="110000"/>
              </a:lnSpc>
            </a:pPr>
            <a:r>
              <a:rPr lang="en-US" sz="2800" dirty="0">
                <a:solidFill>
                  <a:schemeClr val="tx1"/>
                </a:solidFill>
              </a:rPr>
              <a:t>Can also process flat files in HDFS within the Storage Pool by using Apache Spark, which is optimized to process huge amounts of data at scale. New MSSQL Spark connector uses SQL Server bulk write APIs</a:t>
            </a:r>
          </a:p>
          <a:p>
            <a:pPr lvl="1">
              <a:lnSpc>
                <a:spcPct val="110000"/>
              </a:lnSpc>
            </a:pPr>
            <a:endParaRPr lang="en-US" sz="1800" dirty="0">
              <a:solidFill>
                <a:schemeClr val="tx1"/>
              </a:solidFill>
            </a:endParaRPr>
          </a:p>
        </p:txBody>
      </p:sp>
    </p:spTree>
    <p:extLst>
      <p:ext uri="{BB962C8B-B14F-4D97-AF65-F5344CB8AC3E}">
        <p14:creationId xmlns:p14="http://schemas.microsoft.com/office/powerpoint/2010/main" val="22295167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descr="Document Database icon" title="Document Database icon"/>
          <p:cNvSpPr>
            <a:spLocks noGrp="1"/>
          </p:cNvSpPr>
          <p:nvPr>
            <p:ph type="body" sz="quarter" idx="10"/>
          </p:nvPr>
        </p:nvSpPr>
        <p:spPr>
          <a:xfrm>
            <a:off x="269239" y="1189177"/>
            <a:ext cx="11655840" cy="5872450"/>
          </a:xfrm>
        </p:spPr>
        <p:txBody>
          <a:bodyPr>
            <a:normAutofit fontScale="92500" lnSpcReduction="20000"/>
          </a:bodyPr>
          <a:lstStyle/>
          <a:p>
            <a:pPr marL="0" indent="0">
              <a:buNone/>
            </a:pPr>
            <a:r>
              <a:rPr lang="en-US" sz="3600" dirty="0">
                <a:solidFill>
                  <a:schemeClr val="tx1"/>
                </a:solidFill>
              </a:rPr>
              <a:t>Deep analytics and AI</a:t>
            </a:r>
            <a:endParaRPr lang="en-US" sz="3600" dirty="0">
              <a:solidFill>
                <a:schemeClr val="tx1"/>
              </a:solidFill>
              <a:latin typeface="+mj-lt"/>
            </a:endParaRPr>
          </a:p>
          <a:p>
            <a:pPr marL="336145" lvl="1" indent="0">
              <a:buNone/>
            </a:pPr>
            <a:endParaRPr lang="en-US" sz="2800" dirty="0">
              <a:solidFill>
                <a:schemeClr val="tx1"/>
              </a:solidFill>
              <a:latin typeface="Segoe UI Semilight" panose="020B0402040204020203" pitchFamily="34" charset="0"/>
              <a:cs typeface="Segoe UI Semilight" panose="020B0402040204020203" pitchFamily="34" charset="0"/>
            </a:endParaRPr>
          </a:p>
          <a:p>
            <a:pPr lvl="1">
              <a:lnSpc>
                <a:spcPct val="110000"/>
              </a:lnSpc>
            </a:pPr>
            <a:r>
              <a:rPr lang="en-US" sz="2800" dirty="0">
                <a:solidFill>
                  <a:schemeClr val="tx1"/>
                </a:solidFill>
              </a:rPr>
              <a:t>There are several steps to performing AI operations:</a:t>
            </a:r>
          </a:p>
          <a:p>
            <a:pPr lvl="2">
              <a:lnSpc>
                <a:spcPct val="110000"/>
              </a:lnSpc>
            </a:pPr>
            <a:r>
              <a:rPr lang="en-US" sz="2408" dirty="0">
                <a:solidFill>
                  <a:schemeClr val="tx1"/>
                </a:solidFill>
              </a:rPr>
              <a:t>Data must be ingested, which can happen at different feeds</a:t>
            </a:r>
          </a:p>
          <a:p>
            <a:pPr lvl="2">
              <a:lnSpc>
                <a:spcPct val="110000"/>
              </a:lnSpc>
            </a:pPr>
            <a:r>
              <a:rPr lang="en-US" sz="2408" dirty="0">
                <a:solidFill>
                  <a:schemeClr val="tx1"/>
                </a:solidFill>
              </a:rPr>
              <a:t>Data must be stored in long-term storage – this data, whether structured or unstructured, can be stored or accessed through the SQL Server 2019 BDC Data Pool and Storage Pool at scale</a:t>
            </a:r>
          </a:p>
          <a:p>
            <a:pPr lvl="2">
              <a:lnSpc>
                <a:spcPct val="110000"/>
              </a:lnSpc>
            </a:pPr>
            <a:r>
              <a:rPr lang="en-US" sz="2408" dirty="0">
                <a:solidFill>
                  <a:schemeClr val="tx1"/>
                </a:solidFill>
              </a:rPr>
              <a:t>Data scientists and/or engineers prep data for machine learning model training</a:t>
            </a:r>
          </a:p>
          <a:p>
            <a:pPr lvl="2">
              <a:lnSpc>
                <a:spcPct val="110000"/>
              </a:lnSpc>
            </a:pPr>
            <a:r>
              <a:rPr lang="en-US" sz="2408" dirty="0">
                <a:solidFill>
                  <a:schemeClr val="tx1"/>
                </a:solidFill>
              </a:rPr>
              <a:t>Data scientists </a:t>
            </a:r>
            <a:r>
              <a:rPr lang="en-US" sz="2408" dirty="0" err="1">
                <a:solidFill>
                  <a:schemeClr val="tx1"/>
                </a:solidFill>
              </a:rPr>
              <a:t>featurize</a:t>
            </a:r>
            <a:r>
              <a:rPr lang="en-US" sz="2408" dirty="0">
                <a:solidFill>
                  <a:schemeClr val="tx1"/>
                </a:solidFill>
              </a:rPr>
              <a:t> and label the data – during this stage, they can access the Data Pool and Storage Pool data stores directly to query the data and use a subset for training and testing the model</a:t>
            </a:r>
          </a:p>
          <a:p>
            <a:pPr lvl="1">
              <a:lnSpc>
                <a:spcPct val="110000"/>
              </a:lnSpc>
            </a:pPr>
            <a:r>
              <a:rPr lang="en-US" sz="2800" dirty="0">
                <a:solidFill>
                  <a:schemeClr val="tx1"/>
                </a:solidFill>
              </a:rPr>
              <a:t>The SQL Server Master Instance in the BDC installs with SQL Machine Learning Services. In this way, SQL Server 2019 BDC provides Integrated AI and Machine Learning. Spark can be used as well as built-in AI tools in SQL Server, using R, Python, Scala, or Java.</a:t>
            </a:r>
          </a:p>
          <a:p>
            <a:pPr lvl="1"/>
            <a:endParaRPr lang="en-US" sz="1800" dirty="0">
              <a:solidFill>
                <a:schemeClr val="tx1"/>
              </a:solidFill>
            </a:endParaRPr>
          </a:p>
        </p:txBody>
      </p:sp>
    </p:spTree>
    <p:extLst>
      <p:ext uri="{BB962C8B-B14F-4D97-AF65-F5344CB8AC3E}">
        <p14:creationId xmlns:p14="http://schemas.microsoft.com/office/powerpoint/2010/main" val="28024346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descr="Document Database icon" title="Document Database icon"/>
          <p:cNvSpPr>
            <a:spLocks noGrp="1"/>
          </p:cNvSpPr>
          <p:nvPr>
            <p:ph type="body" sz="quarter" idx="10"/>
          </p:nvPr>
        </p:nvSpPr>
        <p:spPr>
          <a:xfrm>
            <a:off x="269239" y="1189177"/>
            <a:ext cx="11655840" cy="731831"/>
          </a:xfrm>
        </p:spPr>
        <p:txBody>
          <a:bodyPr>
            <a:normAutofit/>
          </a:bodyPr>
          <a:lstStyle/>
          <a:p>
            <a:pPr marL="0" indent="0">
              <a:buNone/>
            </a:pPr>
            <a:r>
              <a:rPr lang="en-US" sz="3600" dirty="0">
                <a:solidFill>
                  <a:schemeClr val="tx1"/>
                </a:solidFill>
              </a:rPr>
              <a:t>Deep analytics and AI</a:t>
            </a:r>
            <a:endParaRPr lang="en-US" sz="3600" dirty="0">
              <a:solidFill>
                <a:schemeClr val="tx1"/>
              </a:solidFill>
              <a:latin typeface="+mj-lt"/>
            </a:endParaRPr>
          </a:p>
        </p:txBody>
      </p:sp>
      <p:pic>
        <p:nvPicPr>
          <p:cNvPr id="5122" name="Picture 2" descr="sql-server-2019-integrated-ai-ml.png">
            <a:extLst>
              <a:ext uri="{FF2B5EF4-FFF2-40B4-BE49-F238E27FC236}">
                <a16:creationId xmlns:a16="http://schemas.microsoft.com/office/drawing/2014/main" id="{DF04CF84-6FC6-43E0-837A-7269955C96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764" y="1831521"/>
            <a:ext cx="10040471" cy="49640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24118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descr="Document Database icon" title="Document Database icon"/>
          <p:cNvSpPr>
            <a:spLocks noGrp="1"/>
          </p:cNvSpPr>
          <p:nvPr>
            <p:ph type="body" sz="quarter" idx="10"/>
          </p:nvPr>
        </p:nvSpPr>
        <p:spPr>
          <a:xfrm>
            <a:off x="269239" y="1189177"/>
            <a:ext cx="11655840" cy="5872450"/>
          </a:xfrm>
        </p:spPr>
        <p:txBody>
          <a:bodyPr>
            <a:normAutofit/>
          </a:bodyPr>
          <a:lstStyle/>
          <a:p>
            <a:pPr marL="0" indent="0">
              <a:buNone/>
            </a:pPr>
            <a:r>
              <a:rPr lang="en-US" sz="3600" dirty="0">
                <a:solidFill>
                  <a:schemeClr val="tx1"/>
                </a:solidFill>
              </a:rPr>
              <a:t>Deep analytics and AI</a:t>
            </a:r>
            <a:endParaRPr lang="en-US" sz="3600" dirty="0">
              <a:solidFill>
                <a:schemeClr val="tx1"/>
              </a:solidFill>
              <a:latin typeface="+mj-lt"/>
            </a:endParaRPr>
          </a:p>
          <a:p>
            <a:pPr marL="336145" lvl="1" indent="0">
              <a:buNone/>
            </a:pPr>
            <a:endParaRPr lang="en-US" sz="2800" dirty="0">
              <a:solidFill>
                <a:schemeClr val="tx1"/>
              </a:solidFill>
              <a:latin typeface="Segoe UI Semilight" panose="020B0402040204020203" pitchFamily="34" charset="0"/>
              <a:cs typeface="Segoe UI Semilight" panose="020B0402040204020203" pitchFamily="34" charset="0"/>
            </a:endParaRPr>
          </a:p>
          <a:p>
            <a:pPr lvl="1">
              <a:lnSpc>
                <a:spcPct val="110000"/>
              </a:lnSpc>
            </a:pPr>
            <a:r>
              <a:rPr lang="en-US" sz="2800" dirty="0">
                <a:solidFill>
                  <a:schemeClr val="tx1"/>
                </a:solidFill>
              </a:rPr>
              <a:t>There are two options for training the Machine Learning models:</a:t>
            </a:r>
          </a:p>
          <a:p>
            <a:pPr lvl="2">
              <a:lnSpc>
                <a:spcPct val="110000"/>
              </a:lnSpc>
            </a:pPr>
            <a:r>
              <a:rPr lang="en-US" sz="2408" dirty="0">
                <a:solidFill>
                  <a:schemeClr val="tx1"/>
                </a:solidFill>
              </a:rPr>
              <a:t>Data scientists can use SQL Machine Learning Services, which is installed with the SQL Server Master Instance in the BDC. Can use languages and libraries in R, Python, and Java. Data scientists writes code, T-SQL dev wraps it in a stored procedure for model training and evaluation, and models stored in the SQL Master Instance for scoring or optionally deployed to App Pool</a:t>
            </a:r>
          </a:p>
          <a:p>
            <a:pPr lvl="2">
              <a:lnSpc>
                <a:spcPct val="110000"/>
              </a:lnSpc>
            </a:pPr>
            <a:r>
              <a:rPr lang="en-US" sz="2408" dirty="0">
                <a:solidFill>
                  <a:schemeClr val="tx1"/>
                </a:solidFill>
              </a:rPr>
              <a:t>Use Apache Spark to train machine learning and deep learning models, using full ecosystem of AI libraries such as Spark ML, </a:t>
            </a:r>
            <a:r>
              <a:rPr lang="en-US" sz="2408" dirty="0" err="1">
                <a:solidFill>
                  <a:schemeClr val="tx1"/>
                </a:solidFill>
              </a:rPr>
              <a:t>Keras</a:t>
            </a:r>
            <a:r>
              <a:rPr lang="en-US" sz="2408" dirty="0">
                <a:solidFill>
                  <a:schemeClr val="tx1"/>
                </a:solidFill>
              </a:rPr>
              <a:t>, and </a:t>
            </a:r>
            <a:r>
              <a:rPr lang="en-US" sz="2408" dirty="0" err="1">
                <a:solidFill>
                  <a:schemeClr val="tx1"/>
                </a:solidFill>
              </a:rPr>
              <a:t>Tensorflow</a:t>
            </a:r>
            <a:r>
              <a:rPr lang="en-US" sz="2408" dirty="0">
                <a:solidFill>
                  <a:schemeClr val="tx1"/>
                </a:solidFill>
              </a:rPr>
              <a:t>. Use Jupyter notebooks through Azure Data Studio, train the model, do batch predictions, and save scored results in an external table for SQL querying</a:t>
            </a:r>
            <a:endParaRPr lang="en-US" sz="1800" dirty="0">
              <a:solidFill>
                <a:schemeClr val="tx1"/>
              </a:solidFill>
            </a:endParaRPr>
          </a:p>
        </p:txBody>
      </p:sp>
    </p:spTree>
    <p:extLst>
      <p:ext uri="{BB962C8B-B14F-4D97-AF65-F5344CB8AC3E}">
        <p14:creationId xmlns:p14="http://schemas.microsoft.com/office/powerpoint/2010/main" val="34879697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descr="Document Database icon" title="Document Database icon"/>
          <p:cNvSpPr>
            <a:spLocks noGrp="1"/>
          </p:cNvSpPr>
          <p:nvPr>
            <p:ph type="body" sz="quarter" idx="10"/>
          </p:nvPr>
        </p:nvSpPr>
        <p:spPr>
          <a:xfrm>
            <a:off x="269239" y="1189177"/>
            <a:ext cx="9508867" cy="5432182"/>
          </a:xfrm>
        </p:spPr>
        <p:txBody>
          <a:bodyPr>
            <a:normAutofit/>
          </a:bodyPr>
          <a:lstStyle/>
          <a:p>
            <a:pPr marL="0" indent="0">
              <a:buNone/>
            </a:pPr>
            <a:r>
              <a:rPr lang="en-US" sz="3600" dirty="0">
                <a:solidFill>
                  <a:schemeClr val="tx1"/>
                </a:solidFill>
              </a:rPr>
              <a:t>Monitor and troubleshoot</a:t>
            </a:r>
            <a:endParaRPr lang="en-US" sz="3600" dirty="0">
              <a:solidFill>
                <a:schemeClr val="tx1"/>
              </a:solidFill>
              <a:latin typeface="+mj-lt"/>
            </a:endParaRPr>
          </a:p>
          <a:p>
            <a:pPr marL="336145" lvl="1" indent="0">
              <a:buNone/>
            </a:pPr>
            <a:endParaRPr lang="en-US" sz="2800" dirty="0">
              <a:solidFill>
                <a:schemeClr val="tx1"/>
              </a:solidFill>
              <a:latin typeface="Segoe UI Semilight" panose="020B0402040204020203" pitchFamily="34" charset="0"/>
              <a:cs typeface="Segoe UI Semilight" panose="020B0402040204020203" pitchFamily="34" charset="0"/>
            </a:endParaRPr>
          </a:p>
          <a:p>
            <a:pPr lvl="1"/>
            <a:r>
              <a:rPr lang="en-US" sz="2800" dirty="0">
                <a:solidFill>
                  <a:schemeClr val="tx1"/>
                </a:solidFill>
              </a:rPr>
              <a:t>Monitoring and managing SQL Server 2019 itself is very much the same as you would normally perform for any SQL Server system. The tools you use for managing the Master Instance in the SQL Server BDC are the same (SSMS, command-line interfaces, Azure Data Studio, and 3</a:t>
            </a:r>
            <a:r>
              <a:rPr lang="en-US" sz="2800" baseline="30000" dirty="0">
                <a:solidFill>
                  <a:schemeClr val="tx1"/>
                </a:solidFill>
              </a:rPr>
              <a:t>rd</a:t>
            </a:r>
            <a:r>
              <a:rPr lang="en-US" sz="2800" dirty="0">
                <a:solidFill>
                  <a:schemeClr val="tx1"/>
                </a:solidFill>
              </a:rPr>
              <a:t>-party tools</a:t>
            </a:r>
          </a:p>
          <a:p>
            <a:pPr lvl="1"/>
            <a:r>
              <a:rPr lang="en-US" sz="2800" dirty="0">
                <a:solidFill>
                  <a:schemeClr val="tx1"/>
                </a:solidFill>
              </a:rPr>
              <a:t>For cluster components, you have 3 primary interfaces:</a:t>
            </a:r>
          </a:p>
          <a:p>
            <a:pPr lvl="2"/>
            <a:r>
              <a:rPr lang="en-US" sz="2408" dirty="0">
                <a:solidFill>
                  <a:schemeClr val="tx1"/>
                </a:solidFill>
              </a:rPr>
              <a:t>The cluster administration portal</a:t>
            </a:r>
          </a:p>
          <a:p>
            <a:pPr lvl="2"/>
            <a:r>
              <a:rPr lang="en-US" sz="2408" dirty="0" err="1">
                <a:solidFill>
                  <a:schemeClr val="tx1"/>
                </a:solidFill>
              </a:rPr>
              <a:t>kubectl</a:t>
            </a:r>
            <a:r>
              <a:rPr lang="en-US" sz="2408" dirty="0">
                <a:solidFill>
                  <a:schemeClr val="tx1"/>
                </a:solidFill>
              </a:rPr>
              <a:t> (Kubernetes tool)</a:t>
            </a:r>
          </a:p>
          <a:p>
            <a:pPr lvl="2"/>
            <a:r>
              <a:rPr lang="en-US" sz="2408" dirty="0">
                <a:solidFill>
                  <a:schemeClr val="tx1"/>
                </a:solidFill>
              </a:rPr>
              <a:t>The Kubernetes dashboard</a:t>
            </a:r>
          </a:p>
          <a:p>
            <a:pPr lvl="1"/>
            <a:endParaRPr lang="en-US" sz="1800" dirty="0">
              <a:solidFill>
                <a:schemeClr val="tx1"/>
              </a:solidFill>
            </a:endParaRPr>
          </a:p>
        </p:txBody>
      </p:sp>
    </p:spTree>
    <p:extLst>
      <p:ext uri="{BB962C8B-B14F-4D97-AF65-F5344CB8AC3E}">
        <p14:creationId xmlns:p14="http://schemas.microsoft.com/office/powerpoint/2010/main" val="32362123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descr="Document Database icon" title="Document Database icon"/>
          <p:cNvSpPr>
            <a:spLocks noGrp="1"/>
          </p:cNvSpPr>
          <p:nvPr>
            <p:ph type="body" sz="quarter" idx="10"/>
          </p:nvPr>
        </p:nvSpPr>
        <p:spPr>
          <a:xfrm>
            <a:off x="269239" y="1189177"/>
            <a:ext cx="9508867" cy="5432182"/>
          </a:xfrm>
        </p:spPr>
        <p:txBody>
          <a:bodyPr>
            <a:normAutofit/>
          </a:bodyPr>
          <a:lstStyle/>
          <a:p>
            <a:pPr marL="0" indent="0">
              <a:buNone/>
            </a:pPr>
            <a:r>
              <a:rPr lang="en-US" sz="3600" dirty="0">
                <a:solidFill>
                  <a:schemeClr val="tx1"/>
                </a:solidFill>
              </a:rPr>
              <a:t>Cluster administration portal</a:t>
            </a:r>
            <a:endParaRPr lang="en-US" sz="3600" dirty="0">
              <a:solidFill>
                <a:schemeClr val="tx1"/>
              </a:solidFill>
              <a:latin typeface="+mj-lt"/>
            </a:endParaRPr>
          </a:p>
        </p:txBody>
      </p:sp>
      <p:pic>
        <p:nvPicPr>
          <p:cNvPr id="5" name="Picture 4">
            <a:extLst>
              <a:ext uri="{FF2B5EF4-FFF2-40B4-BE49-F238E27FC236}">
                <a16:creationId xmlns:a16="http://schemas.microsoft.com/office/drawing/2014/main" id="{A3874AA0-FD48-4E1F-9414-C1148A24D7CC}"/>
              </a:ext>
            </a:extLst>
          </p:cNvPr>
          <p:cNvPicPr>
            <a:picLocks noChangeAspect="1"/>
          </p:cNvPicPr>
          <p:nvPr/>
        </p:nvPicPr>
        <p:blipFill>
          <a:blip r:embed="rId3"/>
          <a:stretch>
            <a:fillRect/>
          </a:stretch>
        </p:blipFill>
        <p:spPr>
          <a:xfrm>
            <a:off x="1509337" y="1868682"/>
            <a:ext cx="9173325" cy="4897109"/>
          </a:xfrm>
          <a:prstGeom prst="rect">
            <a:avLst/>
          </a:prstGeom>
        </p:spPr>
      </p:pic>
    </p:spTree>
    <p:extLst>
      <p:ext uri="{BB962C8B-B14F-4D97-AF65-F5344CB8AC3E}">
        <p14:creationId xmlns:p14="http://schemas.microsoft.com/office/powerpoint/2010/main" val="15513444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objections handling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6" name="Content Placeholder 2">
            <a:extLst>
              <a:ext uri="{FF2B5EF4-FFF2-40B4-BE49-F238E27FC236}">
                <a16:creationId xmlns:a16="http://schemas.microsoft.com/office/drawing/2014/main" id="{5FE77A15-50F1-4647-9C43-F377F1C592EE}"/>
              </a:ext>
            </a:extLst>
          </p:cNvPr>
          <p:cNvSpPr>
            <a:spLocks noGrp="1"/>
          </p:cNvSpPr>
          <p:nvPr>
            <p:ph type="body" sz="quarter" idx="10"/>
          </p:nvPr>
        </p:nvSpPr>
        <p:spPr>
          <a:xfrm>
            <a:off x="269241" y="1474065"/>
            <a:ext cx="11435848" cy="5094424"/>
          </a:xfrm>
        </p:spPr>
        <p:txBody>
          <a:bodyPr>
            <a:normAutofit/>
          </a:bodyPr>
          <a:lstStyle/>
          <a:p>
            <a:r>
              <a:rPr lang="en-US" sz="3200" dirty="0">
                <a:solidFill>
                  <a:schemeClr val="tx1"/>
                </a:solidFill>
                <a:latin typeface="Segoe UI Light" panose="020B0502040204020203" pitchFamily="34" charset="0"/>
                <a:ea typeface="Segoe UI" panose="020B0502040204020203" pitchFamily="34" charset="0"/>
                <a:cs typeface="Segoe UI Light" panose="020B0502040204020203" pitchFamily="34" charset="0"/>
              </a:rPr>
              <a:t>How do we centrally manage and monitor the</a:t>
            </a:r>
            <a:br>
              <a:rPr lang="en-US" sz="3200" dirty="0">
                <a:solidFill>
                  <a:schemeClr val="tx1"/>
                </a:solidFill>
                <a:latin typeface="Segoe UI Light" panose="020B0502040204020203" pitchFamily="34" charset="0"/>
                <a:ea typeface="Segoe UI" panose="020B0502040204020203" pitchFamily="34" charset="0"/>
                <a:cs typeface="Segoe UI Light" panose="020B0502040204020203" pitchFamily="34" charset="0"/>
              </a:rPr>
            </a:br>
            <a:r>
              <a:rPr lang="en-US" sz="3200" dirty="0">
                <a:solidFill>
                  <a:schemeClr val="tx1"/>
                </a:solidFill>
                <a:latin typeface="Segoe UI Light" panose="020B0502040204020203" pitchFamily="34" charset="0"/>
                <a:ea typeface="Segoe UI" panose="020B0502040204020203" pitchFamily="34" charset="0"/>
                <a:cs typeface="Segoe UI Light" panose="020B0502040204020203" pitchFamily="34" charset="0"/>
              </a:rPr>
              <a:t>cluster once deployed?</a:t>
            </a:r>
          </a:p>
          <a:p>
            <a:endParaRPr lang="en-US" sz="2800" dirty="0">
              <a:solidFill>
                <a:schemeClr val="tx1"/>
              </a:solidFill>
              <a:latin typeface="Segoe UI Light" panose="020B0502040204020203" pitchFamily="34" charset="0"/>
              <a:ea typeface="Segoe UI" panose="020B0502040204020203" pitchFamily="34" charset="0"/>
              <a:cs typeface="Segoe UI Light" panose="020B0502040204020203" pitchFamily="34" charset="0"/>
            </a:endParaRPr>
          </a:p>
          <a:p>
            <a:pPr marL="336145" lvl="1" indent="0">
              <a:buNone/>
            </a:pPr>
            <a:r>
              <a:rPr lang="en-US" sz="2800" dirty="0">
                <a:solidFill>
                  <a:schemeClr val="tx1"/>
                </a:solidFill>
                <a:latin typeface="Segoe UI Light" panose="020B0502040204020203" pitchFamily="34" charset="0"/>
                <a:ea typeface="Segoe UI" panose="020B0502040204020203" pitchFamily="34" charset="0"/>
                <a:cs typeface="Segoe UI Light" panose="020B0502040204020203" pitchFamily="34" charset="0"/>
              </a:rPr>
              <a:t>Kubernetes is responsible for the state of the SQL Server big data cluster. Kubernetes provides the orchestration to build and configure cluster nodes, assign pods to nodes, and monitor the health of the cluster.</a:t>
            </a:r>
          </a:p>
          <a:p>
            <a:pPr marL="336145" lvl="1" indent="0">
              <a:buNone/>
            </a:pPr>
            <a:endParaRPr lang="en-US" sz="2800" dirty="0">
              <a:solidFill>
                <a:schemeClr val="tx1"/>
              </a:solidFill>
              <a:latin typeface="Segoe UI Light" panose="020B0502040204020203" pitchFamily="34" charset="0"/>
              <a:ea typeface="Segoe UI" panose="020B0502040204020203" pitchFamily="34" charset="0"/>
              <a:cs typeface="Segoe UI Light" panose="020B0502040204020203" pitchFamily="34" charset="0"/>
            </a:endParaRPr>
          </a:p>
          <a:p>
            <a:pPr marL="336145" lvl="1" indent="0">
              <a:buNone/>
            </a:pPr>
            <a:r>
              <a:rPr lang="en-US" sz="2800" dirty="0">
                <a:solidFill>
                  <a:schemeClr val="tx1"/>
                </a:solidFill>
                <a:latin typeface="Segoe UI Light" panose="020B0502040204020203" pitchFamily="34" charset="0"/>
                <a:ea typeface="Segoe UI" panose="020B0502040204020203" pitchFamily="34" charset="0"/>
                <a:cs typeface="Segoe UI Light" panose="020B0502040204020203" pitchFamily="34" charset="0"/>
              </a:rPr>
              <a:t>A SQL Server big data cluster is a cluster of Linux containers managed by a control plane that consists of a Kubernetes master, the SQL Server master instance, and other cluster-level services; such as the Hive </a:t>
            </a:r>
            <a:r>
              <a:rPr lang="en-US" sz="2800" dirty="0" err="1">
                <a:solidFill>
                  <a:schemeClr val="tx1"/>
                </a:solidFill>
                <a:latin typeface="Segoe UI Light" panose="020B0502040204020203" pitchFamily="34" charset="0"/>
                <a:ea typeface="Segoe UI" panose="020B0502040204020203" pitchFamily="34" charset="0"/>
                <a:cs typeface="Segoe UI Light" panose="020B0502040204020203" pitchFamily="34" charset="0"/>
              </a:rPr>
              <a:t>Metastore</a:t>
            </a:r>
            <a:r>
              <a:rPr lang="en-US" sz="2800" dirty="0">
                <a:solidFill>
                  <a:schemeClr val="tx1"/>
                </a:solidFill>
                <a:latin typeface="Segoe UI Light" panose="020B0502040204020203" pitchFamily="34" charset="0"/>
                <a:ea typeface="Segoe UI" panose="020B0502040204020203" pitchFamily="34" charset="0"/>
                <a:cs typeface="Segoe UI Light" panose="020B0502040204020203" pitchFamily="34" charset="0"/>
              </a:rPr>
              <a:t> and Spark Driver.</a:t>
            </a:r>
          </a:p>
          <a:p>
            <a:pPr marL="0" indent="0">
              <a:spcAft>
                <a:spcPts val="882"/>
              </a:spcAft>
              <a:buNone/>
            </a:pPr>
            <a:endParaRPr lang="en-US" sz="1800" dirty="0">
              <a:solidFill>
                <a:schemeClr val="tx1"/>
              </a:solidFill>
            </a:endParaRPr>
          </a:p>
        </p:txBody>
      </p:sp>
      <p:pic>
        <p:nvPicPr>
          <p:cNvPr id="7" name="Graphic 6" descr="Question icon&#10;&#10;">
            <a:extLst>
              <a:ext uri="{FF2B5EF4-FFF2-40B4-BE49-F238E27FC236}">
                <a16:creationId xmlns:a16="http://schemas.microsoft.com/office/drawing/2014/main" id="{889D6449-11C1-40AE-9B51-5752FA2A011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753008" y="104300"/>
            <a:ext cx="2169751" cy="2169751"/>
          </a:xfrm>
          <a:prstGeom prst="rect">
            <a:avLst/>
          </a:prstGeom>
        </p:spPr>
      </p:pic>
    </p:spTree>
    <p:extLst>
      <p:ext uri="{BB962C8B-B14F-4D97-AF65-F5344CB8AC3E}">
        <p14:creationId xmlns:p14="http://schemas.microsoft.com/office/powerpoint/2010/main" val="33253822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objections handling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6" name="Content Placeholder 2">
            <a:extLst>
              <a:ext uri="{FF2B5EF4-FFF2-40B4-BE49-F238E27FC236}">
                <a16:creationId xmlns:a16="http://schemas.microsoft.com/office/drawing/2014/main" id="{5FE77A15-50F1-4647-9C43-F377F1C592EE}"/>
              </a:ext>
            </a:extLst>
          </p:cNvPr>
          <p:cNvSpPr>
            <a:spLocks noGrp="1"/>
          </p:cNvSpPr>
          <p:nvPr>
            <p:ph type="body" sz="quarter" idx="10"/>
          </p:nvPr>
        </p:nvSpPr>
        <p:spPr>
          <a:xfrm>
            <a:off x="269241" y="1474065"/>
            <a:ext cx="11435848" cy="5094424"/>
          </a:xfrm>
        </p:spPr>
        <p:txBody>
          <a:bodyPr>
            <a:normAutofit/>
          </a:bodyPr>
          <a:lstStyle/>
          <a:p>
            <a:r>
              <a:rPr lang="en-US" sz="3200" dirty="0">
                <a:solidFill>
                  <a:schemeClr val="tx1"/>
                </a:solidFill>
                <a:latin typeface="Segoe UI Light" panose="020B0502040204020203" pitchFamily="34" charset="0"/>
                <a:ea typeface="Segoe UI" panose="020B0502040204020203" pitchFamily="34" charset="0"/>
                <a:cs typeface="Segoe UI Light" panose="020B0502040204020203" pitchFamily="34" charset="0"/>
              </a:rPr>
              <a:t>Do our workloads require us to use a data warehouse,</a:t>
            </a:r>
            <a:br>
              <a:rPr lang="en-US" sz="3200" dirty="0">
                <a:solidFill>
                  <a:schemeClr val="tx1"/>
                </a:solidFill>
                <a:latin typeface="Segoe UI Light" panose="020B0502040204020203" pitchFamily="34" charset="0"/>
                <a:ea typeface="Segoe UI" panose="020B0502040204020203" pitchFamily="34" charset="0"/>
                <a:cs typeface="Segoe UI Light" panose="020B0502040204020203" pitchFamily="34" charset="0"/>
              </a:rPr>
            </a:br>
            <a:r>
              <a:rPr lang="en-US" sz="3200" dirty="0">
                <a:solidFill>
                  <a:schemeClr val="tx1"/>
                </a:solidFill>
                <a:latin typeface="Segoe UI Light" panose="020B0502040204020203" pitchFamily="34" charset="0"/>
                <a:ea typeface="Segoe UI" panose="020B0502040204020203" pitchFamily="34" charset="0"/>
                <a:cs typeface="Segoe UI Light" panose="020B0502040204020203" pitchFamily="34" charset="0"/>
              </a:rPr>
              <a:t>or will a data mart suffice?</a:t>
            </a:r>
          </a:p>
          <a:p>
            <a:endParaRPr lang="en-US" sz="2800" dirty="0">
              <a:solidFill>
                <a:schemeClr val="tx1"/>
              </a:solidFill>
              <a:latin typeface="Segoe UI Light" panose="020B0502040204020203" pitchFamily="34" charset="0"/>
              <a:ea typeface="Segoe UI" panose="020B0502040204020203" pitchFamily="34" charset="0"/>
              <a:cs typeface="Segoe UI Light" panose="020B0502040204020203" pitchFamily="34" charset="0"/>
            </a:endParaRPr>
          </a:p>
          <a:p>
            <a:pPr marL="336145" lvl="1" indent="0">
              <a:buNone/>
            </a:pPr>
            <a:r>
              <a:rPr lang="en-US" sz="2800" dirty="0">
                <a:solidFill>
                  <a:schemeClr val="tx1"/>
                </a:solidFill>
                <a:latin typeface="Segoe UI Light" panose="020B0502040204020203" pitchFamily="34" charset="0"/>
                <a:ea typeface="Segoe UI" panose="020B0502040204020203" pitchFamily="34" charset="0"/>
                <a:cs typeface="Segoe UI Light" panose="020B0502040204020203" pitchFamily="34" charset="0"/>
              </a:rPr>
              <a:t>Most of WWI's workloads can be processed without any data movement whatsoever, using Data Virtualization enabled by the Compute Pool and enhanced PolyBase connectors. However, some workloads may require denormalization and pre-aggregation of data for use in reporting, historical records, and other specific data scenarios. For these scenarios, we recommend combining the enhanced PolyBase connectors with the SQL Server 2019 BDC Data Pools to create a scale-out data mart, where data from external sources can be partitioned and cached across all the SQL Server instances in the Data Pool.</a:t>
            </a:r>
            <a:endParaRPr lang="en-US" sz="1800" dirty="0">
              <a:solidFill>
                <a:schemeClr val="tx1"/>
              </a:solidFill>
            </a:endParaRPr>
          </a:p>
        </p:txBody>
      </p:sp>
      <p:pic>
        <p:nvPicPr>
          <p:cNvPr id="7" name="Graphic 6" descr="Question icon&#10;&#10;">
            <a:extLst>
              <a:ext uri="{FF2B5EF4-FFF2-40B4-BE49-F238E27FC236}">
                <a16:creationId xmlns:a16="http://schemas.microsoft.com/office/drawing/2014/main" id="{889D6449-11C1-40AE-9B51-5752FA2A011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753008" y="104300"/>
            <a:ext cx="2169751" cy="2169751"/>
          </a:xfrm>
          <a:prstGeom prst="rect">
            <a:avLst/>
          </a:prstGeom>
        </p:spPr>
      </p:pic>
    </p:spTree>
    <p:extLst>
      <p:ext uri="{BB962C8B-B14F-4D97-AF65-F5344CB8AC3E}">
        <p14:creationId xmlns:p14="http://schemas.microsoft.com/office/powerpoint/2010/main" val="40420277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objections handling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6" name="Content Placeholder 2">
            <a:extLst>
              <a:ext uri="{FF2B5EF4-FFF2-40B4-BE49-F238E27FC236}">
                <a16:creationId xmlns:a16="http://schemas.microsoft.com/office/drawing/2014/main" id="{5FE77A15-50F1-4647-9C43-F377F1C592EE}"/>
              </a:ext>
            </a:extLst>
          </p:cNvPr>
          <p:cNvSpPr>
            <a:spLocks noGrp="1"/>
          </p:cNvSpPr>
          <p:nvPr>
            <p:ph type="body" sz="quarter" idx="10"/>
          </p:nvPr>
        </p:nvSpPr>
        <p:spPr>
          <a:xfrm>
            <a:off x="269241" y="1474065"/>
            <a:ext cx="11435848" cy="5094424"/>
          </a:xfrm>
        </p:spPr>
        <p:txBody>
          <a:bodyPr>
            <a:normAutofit/>
          </a:bodyPr>
          <a:lstStyle/>
          <a:p>
            <a:r>
              <a:rPr lang="en-US" sz="3200" dirty="0">
                <a:solidFill>
                  <a:schemeClr val="tx1"/>
                </a:solidFill>
                <a:latin typeface="Segoe UI Light" panose="020B0502040204020203" pitchFamily="34" charset="0"/>
                <a:ea typeface="Segoe UI" panose="020B0502040204020203" pitchFamily="34" charset="0"/>
                <a:cs typeface="Segoe UI Light" panose="020B0502040204020203" pitchFamily="34" charset="0"/>
              </a:rPr>
              <a:t>Will moving to container-based SQL clusters be</a:t>
            </a:r>
            <a:br>
              <a:rPr lang="en-US" sz="3200" dirty="0">
                <a:solidFill>
                  <a:schemeClr val="tx1"/>
                </a:solidFill>
                <a:latin typeface="Segoe UI Light" panose="020B0502040204020203" pitchFamily="34" charset="0"/>
                <a:ea typeface="Segoe UI" panose="020B0502040204020203" pitchFamily="34" charset="0"/>
                <a:cs typeface="Segoe UI Light" panose="020B0502040204020203" pitchFamily="34" charset="0"/>
              </a:rPr>
            </a:br>
            <a:r>
              <a:rPr lang="en-US" sz="3200" dirty="0">
                <a:solidFill>
                  <a:schemeClr val="tx1"/>
                </a:solidFill>
                <a:latin typeface="Segoe UI Light" panose="020B0502040204020203" pitchFamily="34" charset="0"/>
                <a:ea typeface="Segoe UI" panose="020B0502040204020203" pitchFamily="34" charset="0"/>
                <a:cs typeface="Segoe UI Light" panose="020B0502040204020203" pitchFamily="34" charset="0"/>
              </a:rPr>
              <a:t>complex and too high of an operational and</a:t>
            </a:r>
            <a:br>
              <a:rPr lang="en-US" sz="3200" dirty="0">
                <a:solidFill>
                  <a:schemeClr val="tx1"/>
                </a:solidFill>
                <a:latin typeface="Segoe UI Light" panose="020B0502040204020203" pitchFamily="34" charset="0"/>
                <a:ea typeface="Segoe UI" panose="020B0502040204020203" pitchFamily="34" charset="0"/>
                <a:cs typeface="Segoe UI Light" panose="020B0502040204020203" pitchFamily="34" charset="0"/>
              </a:rPr>
            </a:br>
            <a:r>
              <a:rPr lang="en-US" sz="3200" dirty="0">
                <a:solidFill>
                  <a:schemeClr val="tx1"/>
                </a:solidFill>
                <a:latin typeface="Segoe UI Light" panose="020B0502040204020203" pitchFamily="34" charset="0"/>
                <a:ea typeface="Segoe UI" panose="020B0502040204020203" pitchFamily="34" charset="0"/>
                <a:cs typeface="Segoe UI Light" panose="020B0502040204020203" pitchFamily="34" charset="0"/>
              </a:rPr>
              <a:t>management cost for our IT team?</a:t>
            </a:r>
          </a:p>
          <a:p>
            <a:endParaRPr lang="en-US" sz="2800" dirty="0">
              <a:solidFill>
                <a:schemeClr val="tx1"/>
              </a:solidFill>
              <a:latin typeface="Segoe UI Light" panose="020B0502040204020203" pitchFamily="34" charset="0"/>
              <a:ea typeface="Segoe UI" panose="020B0502040204020203" pitchFamily="34" charset="0"/>
              <a:cs typeface="Segoe UI Light" panose="020B0502040204020203" pitchFamily="34" charset="0"/>
            </a:endParaRPr>
          </a:p>
          <a:p>
            <a:pPr marL="336145" lvl="1" indent="0">
              <a:buNone/>
            </a:pPr>
            <a:r>
              <a:rPr lang="en-US" sz="2800" dirty="0">
                <a:solidFill>
                  <a:schemeClr val="tx1"/>
                </a:solidFill>
                <a:latin typeface="Segoe UI Light" panose="020B0502040204020203" pitchFamily="34" charset="0"/>
                <a:ea typeface="Segoe UI" panose="020B0502040204020203" pitchFamily="34" charset="0"/>
                <a:cs typeface="Segoe UI Light" panose="020B0502040204020203" pitchFamily="34" charset="0"/>
              </a:rPr>
              <a:t>Kubernetes is an open source container orchestrator, which is used to scale container deployments within the cluster according to need. The Kubernetes cluster comprises a set of machines called nodes. One node controls the cluster and is designated the master node, with all remaining nodes are worker nodes. The master is responsible for distributing work between the workers, and for monitoring the health of the cluster.</a:t>
            </a:r>
          </a:p>
        </p:txBody>
      </p:sp>
      <p:pic>
        <p:nvPicPr>
          <p:cNvPr id="7" name="Graphic 6" descr="Question icon&#10;&#10;">
            <a:extLst>
              <a:ext uri="{FF2B5EF4-FFF2-40B4-BE49-F238E27FC236}">
                <a16:creationId xmlns:a16="http://schemas.microsoft.com/office/drawing/2014/main" id="{889D6449-11C1-40AE-9B51-5752FA2A011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753008" y="104300"/>
            <a:ext cx="2169751" cy="2169751"/>
          </a:xfrm>
          <a:prstGeom prst="rect">
            <a:avLst/>
          </a:prstGeom>
        </p:spPr>
      </p:pic>
    </p:spTree>
    <p:extLst>
      <p:ext uri="{BB962C8B-B14F-4D97-AF65-F5344CB8AC3E}">
        <p14:creationId xmlns:p14="http://schemas.microsoft.com/office/powerpoint/2010/main" val="3521789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1: Review the customer case study</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2597634"/>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Analyze your customer needs</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p:txBody>
      </p:sp>
    </p:spTree>
    <p:extLst>
      <p:ext uri="{BB962C8B-B14F-4D97-AF65-F5344CB8AC3E}">
        <p14:creationId xmlns:p14="http://schemas.microsoft.com/office/powerpoint/2010/main" val="20712892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objections handling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6" name="Content Placeholder 2">
            <a:extLst>
              <a:ext uri="{FF2B5EF4-FFF2-40B4-BE49-F238E27FC236}">
                <a16:creationId xmlns:a16="http://schemas.microsoft.com/office/drawing/2014/main" id="{5FE77A15-50F1-4647-9C43-F377F1C592EE}"/>
              </a:ext>
            </a:extLst>
          </p:cNvPr>
          <p:cNvSpPr>
            <a:spLocks noGrp="1"/>
          </p:cNvSpPr>
          <p:nvPr>
            <p:ph type="body" sz="quarter" idx="10"/>
          </p:nvPr>
        </p:nvSpPr>
        <p:spPr>
          <a:xfrm>
            <a:off x="269241" y="1474065"/>
            <a:ext cx="11435848" cy="5094424"/>
          </a:xfrm>
        </p:spPr>
        <p:txBody>
          <a:bodyPr>
            <a:normAutofit lnSpcReduction="10000"/>
          </a:bodyPr>
          <a:lstStyle/>
          <a:p>
            <a:r>
              <a:rPr lang="en-US" sz="3200" dirty="0">
                <a:solidFill>
                  <a:schemeClr val="tx1"/>
                </a:solidFill>
                <a:latin typeface="Segoe UI Light" panose="020B0502040204020203" pitchFamily="34" charset="0"/>
                <a:ea typeface="Segoe UI" panose="020B0502040204020203" pitchFamily="34" charset="0"/>
                <a:cs typeface="Segoe UI Light" panose="020B0502040204020203" pitchFamily="34" charset="0"/>
              </a:rPr>
              <a:t>How can SQL Server 2019 help us protect PII data</a:t>
            </a:r>
            <a:br>
              <a:rPr lang="en-US" sz="3200" dirty="0">
                <a:solidFill>
                  <a:schemeClr val="tx1"/>
                </a:solidFill>
                <a:latin typeface="Segoe UI Light" panose="020B0502040204020203" pitchFamily="34" charset="0"/>
                <a:ea typeface="Segoe UI" panose="020B0502040204020203" pitchFamily="34" charset="0"/>
                <a:cs typeface="Segoe UI Light" panose="020B0502040204020203" pitchFamily="34" charset="0"/>
              </a:rPr>
            </a:br>
            <a:r>
              <a:rPr lang="en-US" sz="3200" dirty="0">
                <a:solidFill>
                  <a:schemeClr val="tx1"/>
                </a:solidFill>
                <a:latin typeface="Segoe UI Light" panose="020B0502040204020203" pitchFamily="34" charset="0"/>
                <a:ea typeface="Segoe UI" panose="020B0502040204020203" pitchFamily="34" charset="0"/>
                <a:cs typeface="Segoe UI Light" panose="020B0502040204020203" pitchFamily="34" charset="0"/>
              </a:rPr>
              <a:t>and remain GDPR compliant?</a:t>
            </a:r>
          </a:p>
          <a:p>
            <a:endParaRPr lang="en-US" sz="2800" dirty="0">
              <a:solidFill>
                <a:schemeClr val="tx1"/>
              </a:solidFill>
              <a:latin typeface="Segoe UI Light" panose="020B0502040204020203" pitchFamily="34" charset="0"/>
              <a:ea typeface="Segoe UI" panose="020B0502040204020203" pitchFamily="34" charset="0"/>
              <a:cs typeface="Segoe UI Light" panose="020B0502040204020203" pitchFamily="34" charset="0"/>
            </a:endParaRPr>
          </a:p>
          <a:p>
            <a:pPr marL="336145" lvl="1" indent="0">
              <a:buNone/>
            </a:pPr>
            <a:r>
              <a:rPr lang="en-US" sz="2800" dirty="0">
                <a:solidFill>
                  <a:schemeClr val="tx1"/>
                </a:solidFill>
                <a:latin typeface="Segoe UI Light" panose="020B0502040204020203" pitchFamily="34" charset="0"/>
                <a:ea typeface="Segoe UI" panose="020B0502040204020203" pitchFamily="34" charset="0"/>
                <a:cs typeface="Segoe UI Light" panose="020B0502040204020203" pitchFamily="34" charset="0"/>
              </a:rPr>
              <a:t>SQL Server 2019 includes the following security features that can help with PII data security and GDPR compliance:</a:t>
            </a:r>
          </a:p>
          <a:p>
            <a:pPr marL="336145" lvl="1" indent="0">
              <a:buNone/>
            </a:pPr>
            <a:endParaRPr lang="en-US" sz="2800" dirty="0">
              <a:solidFill>
                <a:schemeClr val="tx1"/>
              </a:solidFill>
              <a:latin typeface="Segoe UI Light" panose="020B0502040204020203" pitchFamily="34" charset="0"/>
              <a:ea typeface="Segoe UI" panose="020B0502040204020203" pitchFamily="34" charset="0"/>
              <a:cs typeface="Segoe UI Light" panose="020B0502040204020203" pitchFamily="34" charset="0"/>
            </a:endParaRPr>
          </a:p>
          <a:p>
            <a:pPr lvl="2">
              <a:lnSpc>
                <a:spcPct val="110000"/>
              </a:lnSpc>
            </a:pPr>
            <a:r>
              <a:rPr lang="en-US" sz="2408" b="1" dirty="0">
                <a:solidFill>
                  <a:schemeClr val="tx1"/>
                </a:solidFill>
                <a:latin typeface="Segoe UI Light" panose="020B0502040204020203" pitchFamily="34" charset="0"/>
                <a:ea typeface="Segoe UI" panose="020B0502040204020203" pitchFamily="34" charset="0"/>
                <a:cs typeface="Segoe UI Light" panose="020B0502040204020203" pitchFamily="34" charset="0"/>
              </a:rPr>
              <a:t>Dynamic Data Masking </a:t>
            </a:r>
            <a:r>
              <a:rPr lang="en-US" sz="2408" dirty="0">
                <a:solidFill>
                  <a:schemeClr val="tx1"/>
                </a:solidFill>
                <a:latin typeface="Segoe UI Light" panose="020B0502040204020203" pitchFamily="34" charset="0"/>
                <a:ea typeface="Segoe UI" panose="020B0502040204020203" pitchFamily="34" charset="0"/>
                <a:cs typeface="Segoe UI Light" panose="020B0502040204020203" pitchFamily="34" charset="0"/>
              </a:rPr>
              <a:t>– limit sensitive data exposure by masking</a:t>
            </a:r>
          </a:p>
          <a:p>
            <a:pPr lvl="2">
              <a:lnSpc>
                <a:spcPct val="110000"/>
              </a:lnSpc>
            </a:pPr>
            <a:r>
              <a:rPr lang="en-US" sz="2408" b="1" dirty="0">
                <a:solidFill>
                  <a:schemeClr val="tx1"/>
                </a:solidFill>
                <a:latin typeface="Segoe UI Light" panose="020B0502040204020203" pitchFamily="34" charset="0"/>
                <a:ea typeface="Segoe UI" panose="020B0502040204020203" pitchFamily="34" charset="0"/>
                <a:cs typeface="Segoe UI Light" panose="020B0502040204020203" pitchFamily="34" charset="0"/>
              </a:rPr>
              <a:t>Row-level Security </a:t>
            </a:r>
            <a:r>
              <a:rPr lang="en-US" sz="2408" dirty="0">
                <a:solidFill>
                  <a:schemeClr val="tx1"/>
                </a:solidFill>
                <a:latin typeface="Segoe UI Light" panose="020B0502040204020203" pitchFamily="34" charset="0"/>
                <a:ea typeface="Segoe UI" panose="020B0502040204020203" pitchFamily="34" charset="0"/>
                <a:cs typeface="Segoe UI Light" panose="020B0502040204020203" pitchFamily="34" charset="0"/>
              </a:rPr>
              <a:t>– restrict certain rows from certain users/groups</a:t>
            </a:r>
          </a:p>
          <a:p>
            <a:pPr lvl="2">
              <a:lnSpc>
                <a:spcPct val="110000"/>
              </a:lnSpc>
            </a:pPr>
            <a:r>
              <a:rPr lang="en-US" sz="2408" b="1" dirty="0">
                <a:solidFill>
                  <a:schemeClr val="tx1"/>
                </a:solidFill>
                <a:latin typeface="Segoe UI Light" panose="020B0502040204020203" pitchFamily="34" charset="0"/>
                <a:ea typeface="Segoe UI" panose="020B0502040204020203" pitchFamily="34" charset="0"/>
                <a:cs typeface="Segoe UI Light" panose="020B0502040204020203" pitchFamily="34" charset="0"/>
              </a:rPr>
              <a:t>Always Encrypted with Secure Enclaves </a:t>
            </a:r>
            <a:r>
              <a:rPr lang="en-US" sz="2408" dirty="0">
                <a:solidFill>
                  <a:schemeClr val="tx1"/>
                </a:solidFill>
                <a:latin typeface="Segoe UI Light" panose="020B0502040204020203" pitchFamily="34" charset="0"/>
                <a:ea typeface="Segoe UI" panose="020B0502040204020203" pitchFamily="34" charset="0"/>
                <a:cs typeface="Segoe UI Light" panose="020B0502040204020203" pitchFamily="34" charset="0"/>
              </a:rPr>
              <a:t>– protect confidential/sensitive data from high-privileged </a:t>
            </a:r>
            <a:r>
              <a:rPr lang="en-US" sz="2408" b="1" u="sng" dirty="0">
                <a:solidFill>
                  <a:schemeClr val="tx1"/>
                </a:solidFill>
                <a:latin typeface="Segoe UI Light" panose="020B0502040204020203" pitchFamily="34" charset="0"/>
                <a:ea typeface="Segoe UI" panose="020B0502040204020203" pitchFamily="34" charset="0"/>
                <a:cs typeface="Segoe UI Light" panose="020B0502040204020203" pitchFamily="34" charset="0"/>
              </a:rPr>
              <a:t>unauthorized</a:t>
            </a:r>
            <a:r>
              <a:rPr lang="en-US" sz="2408" dirty="0">
                <a:solidFill>
                  <a:schemeClr val="tx1"/>
                </a:solidFill>
                <a:latin typeface="Segoe UI Light" panose="020B0502040204020203" pitchFamily="34" charset="0"/>
                <a:ea typeface="Segoe UI" panose="020B0502040204020203" pitchFamily="34" charset="0"/>
                <a:cs typeface="Segoe UI Light" panose="020B0502040204020203" pitchFamily="34" charset="0"/>
              </a:rPr>
              <a:t> users who have legitimate access to server</a:t>
            </a:r>
          </a:p>
          <a:p>
            <a:pPr lvl="2">
              <a:lnSpc>
                <a:spcPct val="110000"/>
              </a:lnSpc>
            </a:pPr>
            <a:r>
              <a:rPr lang="en-US" sz="2408" b="1" dirty="0">
                <a:solidFill>
                  <a:schemeClr val="tx1"/>
                </a:solidFill>
                <a:latin typeface="Segoe UI Light" panose="020B0502040204020203" pitchFamily="34" charset="0"/>
                <a:ea typeface="Segoe UI" panose="020B0502040204020203" pitchFamily="34" charset="0"/>
                <a:cs typeface="Segoe UI Light" panose="020B0502040204020203" pitchFamily="34" charset="0"/>
              </a:rPr>
              <a:t>SQL Data Discovery and Classification Tool </a:t>
            </a:r>
            <a:r>
              <a:rPr lang="en-US" sz="2408" dirty="0">
                <a:solidFill>
                  <a:schemeClr val="tx1"/>
                </a:solidFill>
                <a:latin typeface="Segoe UI Light" panose="020B0502040204020203" pitchFamily="34" charset="0"/>
                <a:ea typeface="Segoe UI" panose="020B0502040204020203" pitchFamily="34" charset="0"/>
                <a:cs typeface="Segoe UI Light" panose="020B0502040204020203" pitchFamily="34" charset="0"/>
              </a:rPr>
              <a:t>– automatically discover, classify, and label sensitive data such as PII and GDPR</a:t>
            </a:r>
          </a:p>
        </p:txBody>
      </p:sp>
      <p:pic>
        <p:nvPicPr>
          <p:cNvPr id="7" name="Graphic 6" descr="Question icon&#10;&#10;">
            <a:extLst>
              <a:ext uri="{FF2B5EF4-FFF2-40B4-BE49-F238E27FC236}">
                <a16:creationId xmlns:a16="http://schemas.microsoft.com/office/drawing/2014/main" id="{889D6449-11C1-40AE-9B51-5752FA2A011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753008" y="104300"/>
            <a:ext cx="2169751" cy="2169751"/>
          </a:xfrm>
          <a:prstGeom prst="rect">
            <a:avLst/>
          </a:prstGeom>
        </p:spPr>
      </p:pic>
    </p:spTree>
    <p:extLst>
      <p:ext uri="{BB962C8B-B14F-4D97-AF65-F5344CB8AC3E}">
        <p14:creationId xmlns:p14="http://schemas.microsoft.com/office/powerpoint/2010/main" val="7246524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quote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6" name="Content Placeholder 2">
            <a:extLst>
              <a:ext uri="{FF2B5EF4-FFF2-40B4-BE49-F238E27FC236}">
                <a16:creationId xmlns:a16="http://schemas.microsoft.com/office/drawing/2014/main" id="{33C73602-D512-4A39-9908-FD380D7E1072}"/>
              </a:ext>
            </a:extLst>
          </p:cNvPr>
          <p:cNvSpPr>
            <a:spLocks noGrp="1"/>
          </p:cNvSpPr>
          <p:nvPr>
            <p:ph type="body" sz="quarter" idx="10"/>
          </p:nvPr>
        </p:nvSpPr>
        <p:spPr>
          <a:xfrm>
            <a:off x="269239" y="1616509"/>
            <a:ext cx="11653523" cy="4553770"/>
          </a:xfrm>
        </p:spPr>
        <p:txBody>
          <a:bodyPr>
            <a:normAutofit fontScale="55000" lnSpcReduction="20000"/>
          </a:bodyPr>
          <a:lstStyle/>
          <a:p>
            <a:pPr marL="0" indent="0">
              <a:lnSpc>
                <a:spcPct val="110000"/>
              </a:lnSpc>
              <a:buNone/>
            </a:pPr>
            <a:r>
              <a:rPr lang="en-US" sz="4500" dirty="0">
                <a:solidFill>
                  <a:schemeClr val="tx1"/>
                </a:solidFill>
                <a:latin typeface="+mn-lt"/>
              </a:rPr>
              <a:t>“Thanks to the Big Data features that have been added to SQL Server 2019 through the new Big Data Clusters, we can now solve our problems around siloed data and insights, and do so in a way that allows us to continue growing and using our existing applications and data systems. Not only that, but we can also perform our AI workloads within the same system without having to also orchestrate data movement as a prerequisite for data preparation. Five years ago, I would have never dreamed that Microsoft would combine so many Big Data features within a single SQL Server package, but we are living proof that this dream is now a reality!”</a:t>
            </a:r>
          </a:p>
          <a:p>
            <a:pPr marL="0" indent="0">
              <a:lnSpc>
                <a:spcPct val="110000"/>
              </a:lnSpc>
              <a:buNone/>
            </a:pPr>
            <a:endParaRPr lang="en-US" sz="3600" dirty="0">
              <a:solidFill>
                <a:schemeClr val="tx1"/>
              </a:solidFill>
            </a:endParaRPr>
          </a:p>
          <a:p>
            <a:pPr marL="0" indent="0">
              <a:lnSpc>
                <a:spcPct val="110000"/>
              </a:lnSpc>
              <a:buNone/>
            </a:pPr>
            <a:r>
              <a:rPr lang="en-US" sz="3600" dirty="0">
                <a:solidFill>
                  <a:schemeClr val="tx1"/>
                </a:solidFill>
                <a:latin typeface="+mn-lt"/>
              </a:rPr>
              <a:t>Charlene Mathis, CIO, Wide World Importers</a:t>
            </a:r>
          </a:p>
          <a:p>
            <a:endParaRPr lang="en-US" sz="3600" dirty="0">
              <a:solidFill>
                <a:schemeClr val="tx1"/>
              </a:solidFill>
              <a:latin typeface="+mj-lt"/>
            </a:endParaRPr>
          </a:p>
          <a:p>
            <a:pPr marL="0" indent="0">
              <a:spcAft>
                <a:spcPts val="882"/>
              </a:spcAft>
              <a:buNone/>
            </a:pPr>
            <a:endParaRPr lang="en-US" sz="1800" dirty="0">
              <a:solidFill>
                <a:schemeClr val="tx1"/>
              </a:solidFill>
            </a:endParaRPr>
          </a:p>
        </p:txBody>
      </p:sp>
    </p:spTree>
    <p:extLst>
      <p:ext uri="{BB962C8B-B14F-4D97-AF65-F5344CB8AC3E}">
        <p14:creationId xmlns:p14="http://schemas.microsoft.com/office/powerpoint/2010/main" val="25847644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7784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7"/>
            <a:ext cx="7399427" cy="5442144"/>
          </a:xfrm>
        </p:spPr>
        <p:txBody>
          <a:bodyPr>
            <a:normAutofit fontScale="92500"/>
          </a:bodyPr>
          <a:lstStyle/>
          <a:p>
            <a:r>
              <a:rPr lang="en-US" sz="3600" dirty="0">
                <a:solidFill>
                  <a:schemeClr val="tx1"/>
                </a:solidFill>
                <a:latin typeface="+mj-lt"/>
              </a:rPr>
              <a:t>Wide World Importers (WWI) is a traditional brick and mortar business who has been expanding to several online stores, due to great success world wide in providing excellent customer service.</a:t>
            </a:r>
          </a:p>
          <a:p>
            <a:r>
              <a:rPr lang="en-US" sz="3600" dirty="0">
                <a:solidFill>
                  <a:schemeClr val="tx1"/>
                </a:solidFill>
              </a:rPr>
              <a:t>WWI's evolution of services over the years has helped them expand their reach beyond the walls of their retail stores into the web and mobile space.</a:t>
            </a:r>
            <a:endParaRPr lang="en-US" sz="18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grpSp>
        <p:nvGrpSpPr>
          <p:cNvPr id="5" name="Group 4">
            <a:extLst>
              <a:ext uri="{FF2B5EF4-FFF2-40B4-BE49-F238E27FC236}">
                <a16:creationId xmlns:a16="http://schemas.microsoft.com/office/drawing/2014/main" id="{FE2DEA3B-145E-4214-BFC7-3411D256A874}"/>
              </a:ext>
            </a:extLst>
          </p:cNvPr>
          <p:cNvGrpSpPr/>
          <p:nvPr/>
        </p:nvGrpSpPr>
        <p:grpSpPr>
          <a:xfrm>
            <a:off x="7653973" y="1189176"/>
            <a:ext cx="4186448" cy="4157062"/>
            <a:chOff x="7208299" y="1273700"/>
            <a:chExt cx="4186448" cy="4157062"/>
          </a:xfrm>
        </p:grpSpPr>
        <p:sp>
          <p:nvSpPr>
            <p:cNvPr id="4" name="Oval 3">
              <a:extLst>
                <a:ext uri="{FF2B5EF4-FFF2-40B4-BE49-F238E27FC236}">
                  <a16:creationId xmlns:a16="http://schemas.microsoft.com/office/drawing/2014/main" id="{2BF58F24-1FDA-44A7-A268-E299F176751A}"/>
                </a:ext>
              </a:extLst>
            </p:cNvPr>
            <p:cNvSpPr/>
            <p:nvPr/>
          </p:nvSpPr>
          <p:spPr bwMode="auto">
            <a:xfrm>
              <a:off x="7222992" y="1273700"/>
              <a:ext cx="4157062" cy="415706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3200" b="0" i="0" u="none" strike="noStrike" kern="1200" cap="none" spc="0" normalizeH="0" baseline="0" noProof="0" dirty="0">
                  <a:ln>
                    <a:noFill/>
                  </a:ln>
                  <a:solidFill>
                    <a:srgbClr val="353535"/>
                  </a:solidFill>
                  <a:effectLst/>
                  <a:uLnTx/>
                  <a:uFillTx/>
                  <a:latin typeface="Segoe UI Semilight"/>
                  <a:ea typeface="Segoe UI" pitchFamily="34" charset="0"/>
                  <a:cs typeface="Segoe UI" pitchFamily="34" charset="0"/>
                </a:rPr>
                <a:t>Wide World</a:t>
              </a: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dirty="0">
                <a:ln>
                  <a:noFill/>
                </a:ln>
                <a:solidFill>
                  <a:srgbClr val="353535"/>
                </a:solidFill>
                <a:effectLst/>
                <a:uLnTx/>
                <a:uFillTx/>
                <a:latin typeface="Segoe UI Semilight"/>
                <a:ea typeface="Segoe UI" pitchFamily="34" charset="0"/>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dirty="0">
                <a:ln>
                  <a:noFill/>
                </a:ln>
                <a:solidFill>
                  <a:srgbClr val="353535"/>
                </a:solidFill>
                <a:effectLst/>
                <a:uLnTx/>
                <a:uFillTx/>
                <a:latin typeface="Segoe UI Semilight"/>
                <a:ea typeface="Segoe UI" pitchFamily="34" charset="0"/>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dirty="0">
                <a:ln>
                  <a:noFill/>
                </a:ln>
                <a:solidFill>
                  <a:srgbClr val="353535"/>
                </a:solidFill>
                <a:effectLst/>
                <a:uLnTx/>
                <a:uFillTx/>
                <a:latin typeface="Segoe UI Semilight"/>
                <a:ea typeface="Segoe UI" pitchFamily="34" charset="0"/>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dirty="0">
                <a:ln>
                  <a:noFill/>
                </a:ln>
                <a:solidFill>
                  <a:srgbClr val="353535"/>
                </a:solidFill>
                <a:effectLst/>
                <a:uLnTx/>
                <a:uFillTx/>
                <a:latin typeface="Segoe UI Semilight"/>
                <a:ea typeface="Segoe UI" pitchFamily="34" charset="0"/>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3200" b="0" i="0" u="none" strike="noStrike" kern="1200" cap="none" spc="0" normalizeH="0" baseline="0" noProof="0" dirty="0">
                  <a:ln>
                    <a:noFill/>
                  </a:ln>
                  <a:solidFill>
                    <a:srgbClr val="353535"/>
                  </a:solidFill>
                  <a:effectLst/>
                  <a:uLnTx/>
                  <a:uFillTx/>
                  <a:latin typeface="Segoe UI Semilight"/>
                  <a:ea typeface="Segoe UI" pitchFamily="34" charset="0"/>
                  <a:cs typeface="Segoe UI" pitchFamily="34" charset="0"/>
                </a:rPr>
                <a:t>Importers</a:t>
              </a:r>
            </a:p>
          </p:txBody>
        </p:sp>
        <p:pic>
          <p:nvPicPr>
            <p:cNvPr id="1026" name="Picture 2" descr="Wide World Importers logo">
              <a:extLst>
                <a:ext uri="{FF2B5EF4-FFF2-40B4-BE49-F238E27FC236}">
                  <a16:creationId xmlns:a16="http://schemas.microsoft.com/office/drawing/2014/main" id="{8C36AF72-3621-4717-BF07-D7D09FE37689}"/>
                </a:ext>
                <a:ext uri="{C183D7F6-B498-43B3-948B-1728B52AA6E4}">
                  <adec:decorative xmlns:adec="http://schemas.microsoft.com/office/drawing/2017/decorative" val="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08299" y="2746609"/>
              <a:ext cx="4186448" cy="136478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5251093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8" name="Picture 2" descr="omni-channel-strategy.png">
            <a:extLst>
              <a:ext uri="{FF2B5EF4-FFF2-40B4-BE49-F238E27FC236}">
                <a16:creationId xmlns:a16="http://schemas.microsoft.com/office/drawing/2014/main" id="{ED50C57D-A105-4AD6-8814-45B5FC3FBA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4875" y="1523480"/>
            <a:ext cx="10382250" cy="3457575"/>
          </a:xfrm>
          <a:prstGeom prst="rect">
            <a:avLst/>
          </a:prstGeom>
          <a:noFill/>
          <a:extLst>
            <a:ext uri="{909E8E84-426E-40DD-AFC4-6F175D3DCCD1}">
              <a14:hiddenFill xmlns:a14="http://schemas.microsoft.com/office/drawing/2010/main">
                <a:solidFill>
                  <a:srgbClr val="FFFFFF"/>
                </a:solidFill>
              </a14:hiddenFill>
            </a:ext>
          </a:extLst>
        </p:spPr>
      </p:pic>
      <p:sp>
        <p:nvSpPr>
          <p:cNvPr id="10" name="Content Placeholder 2">
            <a:extLst>
              <a:ext uri="{FF2B5EF4-FFF2-40B4-BE49-F238E27FC236}">
                <a16:creationId xmlns:a16="http://schemas.microsoft.com/office/drawing/2014/main" id="{61CD4209-3CC4-43F5-8A41-3C9F6528329E}"/>
              </a:ext>
            </a:extLst>
          </p:cNvPr>
          <p:cNvSpPr>
            <a:spLocks noGrp="1"/>
          </p:cNvSpPr>
          <p:nvPr>
            <p:ph type="body" sz="quarter" idx="10"/>
          </p:nvPr>
        </p:nvSpPr>
        <p:spPr>
          <a:xfrm>
            <a:off x="858410" y="5315359"/>
            <a:ext cx="10475179" cy="1371599"/>
          </a:xfrm>
        </p:spPr>
        <p:txBody>
          <a:bodyPr>
            <a:normAutofit/>
          </a:bodyPr>
          <a:lstStyle/>
          <a:p>
            <a:pPr marL="0" indent="0" algn="ctr">
              <a:buNone/>
            </a:pPr>
            <a:r>
              <a:rPr lang="en-US" sz="3600" dirty="0">
                <a:solidFill>
                  <a:schemeClr val="tx1"/>
                </a:solidFill>
                <a:latin typeface="+mj-lt"/>
              </a:rPr>
              <a:t>Wide World Importer’s omni-channel strategy</a:t>
            </a:r>
            <a:endParaRPr lang="en-US" sz="1800" dirty="0">
              <a:solidFill>
                <a:schemeClr val="tx1"/>
              </a:solidFill>
            </a:endParaRPr>
          </a:p>
        </p:txBody>
      </p:sp>
    </p:spTree>
    <p:extLst>
      <p:ext uri="{BB962C8B-B14F-4D97-AF65-F5344CB8AC3E}">
        <p14:creationId xmlns:p14="http://schemas.microsoft.com/office/powerpoint/2010/main" val="13245731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7"/>
            <a:ext cx="7399427" cy="5442144"/>
          </a:xfrm>
        </p:spPr>
        <p:txBody>
          <a:bodyPr>
            <a:normAutofit fontScale="85000" lnSpcReduction="10000"/>
          </a:bodyPr>
          <a:lstStyle/>
          <a:p>
            <a:r>
              <a:rPr lang="en-US" sz="3600" dirty="0">
                <a:solidFill>
                  <a:schemeClr val="tx1"/>
                </a:solidFill>
                <a:latin typeface="+mj-lt"/>
              </a:rPr>
              <a:t>WWI’s new omni-channel strategy has g</a:t>
            </a:r>
            <a:r>
              <a:rPr lang="en-US" dirty="0"/>
              <a:t>enerated a significant amount of additional data, and data formats. These new platforms were added without integrating into the OLTP system data or Business Intelligence infrastructures. As a result, "silos" of data stores have developed.</a:t>
            </a:r>
          </a:p>
          <a:p>
            <a:r>
              <a:rPr lang="en-US" dirty="0"/>
              <a:t>WWI's technology team has recognized they must address the fact that they have quickly outgrown their ability to handle data</a:t>
            </a:r>
            <a:endParaRPr lang="en-US" sz="18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grpSp>
        <p:nvGrpSpPr>
          <p:cNvPr id="5" name="Group 4">
            <a:extLst>
              <a:ext uri="{FF2B5EF4-FFF2-40B4-BE49-F238E27FC236}">
                <a16:creationId xmlns:a16="http://schemas.microsoft.com/office/drawing/2014/main" id="{FE2DEA3B-145E-4214-BFC7-3411D256A874}"/>
              </a:ext>
            </a:extLst>
          </p:cNvPr>
          <p:cNvGrpSpPr/>
          <p:nvPr/>
        </p:nvGrpSpPr>
        <p:grpSpPr>
          <a:xfrm>
            <a:off x="7653973" y="1189176"/>
            <a:ext cx="4186448" cy="4157062"/>
            <a:chOff x="7208299" y="1273700"/>
            <a:chExt cx="4186448" cy="4157062"/>
          </a:xfrm>
        </p:grpSpPr>
        <p:sp>
          <p:nvSpPr>
            <p:cNvPr id="4" name="Oval 3">
              <a:extLst>
                <a:ext uri="{FF2B5EF4-FFF2-40B4-BE49-F238E27FC236}">
                  <a16:creationId xmlns:a16="http://schemas.microsoft.com/office/drawing/2014/main" id="{2BF58F24-1FDA-44A7-A268-E299F176751A}"/>
                </a:ext>
              </a:extLst>
            </p:cNvPr>
            <p:cNvSpPr/>
            <p:nvPr/>
          </p:nvSpPr>
          <p:spPr bwMode="auto">
            <a:xfrm>
              <a:off x="7222992" y="1273700"/>
              <a:ext cx="4157062" cy="415706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3200" b="0" i="0" u="none" strike="noStrike" kern="1200" cap="none" spc="0" normalizeH="0" baseline="0" noProof="0" dirty="0">
                  <a:ln>
                    <a:noFill/>
                  </a:ln>
                  <a:solidFill>
                    <a:srgbClr val="353535"/>
                  </a:solidFill>
                  <a:effectLst/>
                  <a:uLnTx/>
                  <a:uFillTx/>
                  <a:latin typeface="Segoe UI Semilight"/>
                  <a:ea typeface="Segoe UI" pitchFamily="34" charset="0"/>
                  <a:cs typeface="Segoe UI" pitchFamily="34" charset="0"/>
                </a:rPr>
                <a:t>Wide World</a:t>
              </a: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dirty="0">
                <a:ln>
                  <a:noFill/>
                </a:ln>
                <a:solidFill>
                  <a:srgbClr val="353535"/>
                </a:solidFill>
                <a:effectLst/>
                <a:uLnTx/>
                <a:uFillTx/>
                <a:latin typeface="Segoe UI Semilight"/>
                <a:ea typeface="Segoe UI" pitchFamily="34" charset="0"/>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dirty="0">
                <a:ln>
                  <a:noFill/>
                </a:ln>
                <a:solidFill>
                  <a:srgbClr val="353535"/>
                </a:solidFill>
                <a:effectLst/>
                <a:uLnTx/>
                <a:uFillTx/>
                <a:latin typeface="Segoe UI Semilight"/>
                <a:ea typeface="Segoe UI" pitchFamily="34" charset="0"/>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dirty="0">
                <a:ln>
                  <a:noFill/>
                </a:ln>
                <a:solidFill>
                  <a:srgbClr val="353535"/>
                </a:solidFill>
                <a:effectLst/>
                <a:uLnTx/>
                <a:uFillTx/>
                <a:latin typeface="Segoe UI Semilight"/>
                <a:ea typeface="Segoe UI" pitchFamily="34" charset="0"/>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dirty="0">
                <a:ln>
                  <a:noFill/>
                </a:ln>
                <a:solidFill>
                  <a:srgbClr val="353535"/>
                </a:solidFill>
                <a:effectLst/>
                <a:uLnTx/>
                <a:uFillTx/>
                <a:latin typeface="Segoe UI Semilight"/>
                <a:ea typeface="Segoe UI" pitchFamily="34" charset="0"/>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3200" b="0" i="0" u="none" strike="noStrike" kern="1200" cap="none" spc="0" normalizeH="0" baseline="0" noProof="0" dirty="0">
                  <a:ln>
                    <a:noFill/>
                  </a:ln>
                  <a:solidFill>
                    <a:srgbClr val="353535"/>
                  </a:solidFill>
                  <a:effectLst/>
                  <a:uLnTx/>
                  <a:uFillTx/>
                  <a:latin typeface="Segoe UI Semilight"/>
                  <a:ea typeface="Segoe UI" pitchFamily="34" charset="0"/>
                  <a:cs typeface="Segoe UI" pitchFamily="34" charset="0"/>
                </a:rPr>
                <a:t>Importers</a:t>
              </a:r>
            </a:p>
          </p:txBody>
        </p:sp>
        <p:pic>
          <p:nvPicPr>
            <p:cNvPr id="1026" name="Picture 2" descr="Wide World Importers logo">
              <a:extLst>
                <a:ext uri="{FF2B5EF4-FFF2-40B4-BE49-F238E27FC236}">
                  <a16:creationId xmlns:a16="http://schemas.microsoft.com/office/drawing/2014/main" id="{8C36AF72-3621-4717-BF07-D7D09FE37689}"/>
                </a:ext>
                <a:ext uri="{C183D7F6-B498-43B3-948B-1728B52AA6E4}">
                  <adec:decorative xmlns:adec="http://schemas.microsoft.com/office/drawing/2017/decorative" val="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08299" y="2746609"/>
              <a:ext cx="4186448" cy="136478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0362295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2050" name="Picture 2" descr="omni-channel.png">
            <a:extLst>
              <a:ext uri="{FF2B5EF4-FFF2-40B4-BE49-F238E27FC236}">
                <a16:creationId xmlns:a16="http://schemas.microsoft.com/office/drawing/2014/main" id="{C661F51F-EFB7-4405-B4B8-9E8EF7D2C3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85975" y="1300443"/>
            <a:ext cx="8020050" cy="5010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81428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40" y="1189177"/>
            <a:ext cx="7384734" cy="5442144"/>
          </a:xfrm>
        </p:spPr>
        <p:txBody>
          <a:bodyPr>
            <a:normAutofit/>
          </a:bodyPr>
          <a:lstStyle/>
          <a:p>
            <a:r>
              <a:rPr lang="en-US" sz="3600" dirty="0">
                <a:solidFill>
                  <a:schemeClr val="tx1"/>
                </a:solidFill>
                <a:latin typeface="+mj-lt"/>
              </a:rPr>
              <a:t>WWI has considered using a traditional data warehouse but are concerned about amount of time to put in place, level of effort, stale data, having to learn new skillset, want to use existing codebase</a:t>
            </a:r>
          </a:p>
          <a:p>
            <a:r>
              <a:rPr lang="en-US" sz="3600" dirty="0">
                <a:solidFill>
                  <a:schemeClr val="tx1"/>
                </a:solidFill>
              </a:rPr>
              <a:t>There are times they need to move data into storage to provide denormalized representation of data and pre-aggregates</a:t>
            </a:r>
            <a:endParaRPr lang="en-US" sz="18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grpSp>
        <p:nvGrpSpPr>
          <p:cNvPr id="5" name="Group 4">
            <a:extLst>
              <a:ext uri="{FF2B5EF4-FFF2-40B4-BE49-F238E27FC236}">
                <a16:creationId xmlns:a16="http://schemas.microsoft.com/office/drawing/2014/main" id="{FE2DEA3B-145E-4214-BFC7-3411D256A874}"/>
              </a:ext>
            </a:extLst>
          </p:cNvPr>
          <p:cNvGrpSpPr/>
          <p:nvPr/>
        </p:nvGrpSpPr>
        <p:grpSpPr>
          <a:xfrm>
            <a:off x="7653973" y="1189176"/>
            <a:ext cx="4186448" cy="4157062"/>
            <a:chOff x="7208299" y="1273700"/>
            <a:chExt cx="4186448" cy="4157062"/>
          </a:xfrm>
        </p:grpSpPr>
        <p:sp>
          <p:nvSpPr>
            <p:cNvPr id="4" name="Oval 3">
              <a:extLst>
                <a:ext uri="{FF2B5EF4-FFF2-40B4-BE49-F238E27FC236}">
                  <a16:creationId xmlns:a16="http://schemas.microsoft.com/office/drawing/2014/main" id="{2BF58F24-1FDA-44A7-A268-E299F176751A}"/>
                </a:ext>
              </a:extLst>
            </p:cNvPr>
            <p:cNvSpPr/>
            <p:nvPr/>
          </p:nvSpPr>
          <p:spPr bwMode="auto">
            <a:xfrm>
              <a:off x="7222992" y="1273700"/>
              <a:ext cx="4157062" cy="415706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3200" b="0" i="0" u="none" strike="noStrike" kern="1200" cap="none" spc="0" normalizeH="0" baseline="0" noProof="0" dirty="0">
                  <a:ln>
                    <a:noFill/>
                  </a:ln>
                  <a:solidFill>
                    <a:srgbClr val="353535"/>
                  </a:solidFill>
                  <a:effectLst/>
                  <a:uLnTx/>
                  <a:uFillTx/>
                  <a:latin typeface="Segoe UI Semilight"/>
                  <a:ea typeface="Segoe UI" pitchFamily="34" charset="0"/>
                  <a:cs typeface="Segoe UI" pitchFamily="34" charset="0"/>
                </a:rPr>
                <a:t>Wide World</a:t>
              </a: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dirty="0">
                <a:ln>
                  <a:noFill/>
                </a:ln>
                <a:solidFill>
                  <a:srgbClr val="353535"/>
                </a:solidFill>
                <a:effectLst/>
                <a:uLnTx/>
                <a:uFillTx/>
                <a:latin typeface="Segoe UI Semilight"/>
                <a:ea typeface="Segoe UI" pitchFamily="34" charset="0"/>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dirty="0">
                <a:ln>
                  <a:noFill/>
                </a:ln>
                <a:solidFill>
                  <a:srgbClr val="353535"/>
                </a:solidFill>
                <a:effectLst/>
                <a:uLnTx/>
                <a:uFillTx/>
                <a:latin typeface="Segoe UI Semilight"/>
                <a:ea typeface="Segoe UI" pitchFamily="34" charset="0"/>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dirty="0">
                <a:ln>
                  <a:noFill/>
                </a:ln>
                <a:solidFill>
                  <a:srgbClr val="353535"/>
                </a:solidFill>
                <a:effectLst/>
                <a:uLnTx/>
                <a:uFillTx/>
                <a:latin typeface="Segoe UI Semilight"/>
                <a:ea typeface="Segoe UI" pitchFamily="34" charset="0"/>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dirty="0">
                <a:ln>
                  <a:noFill/>
                </a:ln>
                <a:solidFill>
                  <a:srgbClr val="353535"/>
                </a:solidFill>
                <a:effectLst/>
                <a:uLnTx/>
                <a:uFillTx/>
                <a:latin typeface="Segoe UI Semilight"/>
                <a:ea typeface="Segoe UI" pitchFamily="34" charset="0"/>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3200" b="0" i="0" u="none" strike="noStrike" kern="1200" cap="none" spc="0" normalizeH="0" baseline="0" noProof="0" dirty="0">
                  <a:ln>
                    <a:noFill/>
                  </a:ln>
                  <a:solidFill>
                    <a:srgbClr val="353535"/>
                  </a:solidFill>
                  <a:effectLst/>
                  <a:uLnTx/>
                  <a:uFillTx/>
                  <a:latin typeface="Segoe UI Semilight"/>
                  <a:ea typeface="Segoe UI" pitchFamily="34" charset="0"/>
                  <a:cs typeface="Segoe UI" pitchFamily="34" charset="0"/>
                </a:rPr>
                <a:t>Importers</a:t>
              </a:r>
            </a:p>
          </p:txBody>
        </p:sp>
        <p:pic>
          <p:nvPicPr>
            <p:cNvPr id="1026" name="Picture 2" descr="Wide World Importers logo">
              <a:extLst>
                <a:ext uri="{FF2B5EF4-FFF2-40B4-BE49-F238E27FC236}">
                  <a16:creationId xmlns:a16="http://schemas.microsoft.com/office/drawing/2014/main" id="{8C36AF72-3621-4717-BF07-D7D09FE37689}"/>
                </a:ext>
                <a:ext uri="{C183D7F6-B498-43B3-948B-1728B52AA6E4}">
                  <adec:decorative xmlns:adec="http://schemas.microsoft.com/office/drawing/2017/decorative" val="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08299" y="2746609"/>
              <a:ext cx="4186448" cy="136478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1752033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2_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2.xml><?xml version="1.0" encoding="utf-8"?>
<a:theme xmlns:a="http://schemas.openxmlformats.org/drawingml/2006/main" name="C+E Readiness Template">
  <a:themeElements>
    <a:clrScheme name="Custom 2">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D15DFA3690A15B4081582BBCC6BEAC3E" ma:contentTypeVersion="9" ma:contentTypeDescription="Create a new document." ma:contentTypeScope="" ma:versionID="642da1784587cbe85a7fdbbe4dc36103">
  <xsd:schema xmlns:xsd="http://www.w3.org/2001/XMLSchema" xmlns:xs="http://www.w3.org/2001/XMLSchema" xmlns:p="http://schemas.microsoft.com/office/2006/metadata/properties" xmlns:ns1="http://schemas.microsoft.com/sharepoint/v3" xmlns:ns2="2023ac63-7b75-4916-a9ee-591457758eee" xmlns:ns3="d9c797ad-d7c3-4982-82b7-81352a75e4a5" targetNamespace="http://schemas.microsoft.com/office/2006/metadata/properties" ma:root="true" ma:fieldsID="91198b0246576053cc55dd2c67035a89" ns1:_="" ns2:_="" ns3:_="">
    <xsd:import namespace="http://schemas.microsoft.com/sharepoint/v3"/>
    <xsd:import namespace="2023ac63-7b75-4916-a9ee-591457758eee"/>
    <xsd:import namespace="d9c797ad-d7c3-4982-82b7-81352a75e4a5"/>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element ref="ns3:MediaServiceMetadata" minOccurs="0"/>
                <xsd:element ref="ns3:MediaServiceFastMetadata" minOccurs="0"/>
                <xsd:element ref="ns1:_ip_UnifiedCompliancePolicyProperties" minOccurs="0"/>
                <xsd:element ref="ns1:_ip_UnifiedCompliancePolicyUIAction" minOccurs="0"/>
                <xsd:element ref="ns3: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4" nillable="true" ma:displayName="Unified Compliance Policy Properties" ma:description="" ma:hidden="true" ma:internalName="_ip_UnifiedCompliancePolicyProperties">
      <xsd:simpleType>
        <xsd:restriction base="dms:Note"/>
      </xsd:simpleType>
    </xsd:element>
    <xsd:element name="_ip_UnifiedCompliancePolicyUIAction" ma:index="15" nillable="true" ma:displayName="Unified Compliance Policy UI Action" ma:descrip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023ac63-7b75-4916-a9ee-591457758eee"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internalName="LastSharedByUser" ma:readOnly="true">
      <xsd:simpleType>
        <xsd:restriction base="dms:Note">
          <xsd:maxLength value="255"/>
        </xsd:restriction>
      </xsd:simpleType>
    </xsd:element>
    <xsd:element name="LastSharedByTime" ma:index="11"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d9c797ad-d7c3-4982-82b7-81352a75e4a5" elementFormDefault="qualified">
    <xsd:import namespace="http://schemas.microsoft.com/office/2006/documentManagement/types"/>
    <xsd:import namespace="http://schemas.microsoft.com/office/infopath/2007/PartnerControls"/>
    <xsd:element name="MediaServiceMetadata" ma:index="12" nillable="true" ma:displayName="MediaServiceMetadata" ma:description="" ma:hidden="true" ma:internalName="MediaServiceMetadata" ma:readOnly="true">
      <xsd:simpleType>
        <xsd:restriction base="dms:Note"/>
      </xsd:simpleType>
    </xsd:element>
    <xsd:element name="MediaServiceFastMetadata" ma:index="13" nillable="true" ma:displayName="MediaServiceFastMetadata" ma:description="" ma:hidden="true" ma:internalName="MediaServiceFastMetadata" ma:readOnly="true">
      <xsd:simpleType>
        <xsd:restriction base="dms:Note"/>
      </xsd:simpleType>
    </xsd:element>
    <xsd:element name="MediaServiceDateTaken" ma:index="16" nillable="true" ma:displayName="MediaServiceDateTaken" ma:hidden="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AF7D529-36AB-45DA-B239-2F912F2D1610}">
  <ds:schemaRefs>
    <ds:schemaRef ds:uri="http://purl.org/dc/elements/1.1/"/>
    <ds:schemaRef ds:uri="http://schemas.microsoft.com/office/2006/metadata/properties"/>
    <ds:schemaRef ds:uri="http://purl.org/dc/terms/"/>
    <ds:schemaRef ds:uri="http://schemas.microsoft.com/office/infopath/2007/PartnerControls"/>
    <ds:schemaRef ds:uri="http://purl.org/dc/dcmitype/"/>
    <ds:schemaRef ds:uri="http://schemas.openxmlformats.org/package/2006/metadata/core-properties"/>
    <ds:schemaRef ds:uri="http://schemas.microsoft.com/office/2006/documentManagement/types"/>
    <ds:schemaRef ds:uri="d9c797ad-d7c3-4982-82b7-81352a75e4a5"/>
    <ds:schemaRef ds:uri="2023ac63-7b75-4916-a9ee-591457758eee"/>
    <ds:schemaRef ds:uri="http://schemas.microsoft.com/sharepoint/v3"/>
    <ds:schemaRef ds:uri="http://www.w3.org/XML/1998/namespace"/>
  </ds:schemaRefs>
</ds:datastoreItem>
</file>

<file path=customXml/itemProps2.xml><?xml version="1.0" encoding="utf-8"?>
<ds:datastoreItem xmlns:ds="http://schemas.openxmlformats.org/officeDocument/2006/customXml" ds:itemID="{255F5BEB-6AD6-480A-8556-C80C5EBC10F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2023ac63-7b75-4916-a9ee-591457758eee"/>
    <ds:schemaRef ds:uri="d9c797ad-d7c3-4982-82b7-81352a75e4a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18501AF-04CF-4482-BAE1-607B49DDC378}">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4768</TotalTime>
  <Words>7198</Words>
  <Application>Microsoft Office PowerPoint</Application>
  <PresentationFormat>Widescreen</PresentationFormat>
  <Paragraphs>506</Paragraphs>
  <Slides>42</Slides>
  <Notes>42</Notes>
  <HiddenSlides>1</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42</vt:i4>
      </vt:variant>
    </vt:vector>
  </HeadingPairs>
  <TitlesOfParts>
    <vt:vector size="52" baseType="lpstr">
      <vt:lpstr>Arial</vt:lpstr>
      <vt:lpstr>Calibri</vt:lpstr>
      <vt:lpstr>Consolas</vt:lpstr>
      <vt:lpstr>Segoe UI</vt:lpstr>
      <vt:lpstr>Segoe UI Light</vt:lpstr>
      <vt:lpstr>Segoe UI Semibold</vt:lpstr>
      <vt:lpstr>Segoe UI Semilight</vt:lpstr>
      <vt:lpstr>Wingdings</vt:lpstr>
      <vt:lpstr>2_Server and Cloud 2013</vt:lpstr>
      <vt:lpstr>C+E Readiness Template</vt:lpstr>
      <vt:lpstr>Modernizing data analytics with SQL Server 2019</vt:lpstr>
      <vt:lpstr>Creating accessible content</vt:lpstr>
      <vt:lpstr>Abstract and learning objectives</vt:lpstr>
      <vt:lpstr>Step 1: Review the customer case study</vt:lpstr>
      <vt:lpstr>Customer situation </vt:lpstr>
      <vt:lpstr>Customer situation </vt:lpstr>
      <vt:lpstr>Customer situation </vt:lpstr>
      <vt:lpstr>Customer situation </vt:lpstr>
      <vt:lpstr>Customer situation </vt:lpstr>
      <vt:lpstr>Customer situation </vt:lpstr>
      <vt:lpstr>Customer needs </vt:lpstr>
      <vt:lpstr>Customer needs </vt:lpstr>
      <vt:lpstr>Customer objections </vt:lpstr>
      <vt:lpstr>Common scenarios </vt:lpstr>
      <vt:lpstr>Step 2: Design the solution</vt:lpstr>
      <vt:lpstr>Step 3: Present the solution</vt:lpstr>
      <vt:lpstr>Wrap-up</vt:lpstr>
      <vt:lpstr>Preferred target audience </vt:lpstr>
      <vt:lpstr>Preferred solution </vt:lpstr>
      <vt:lpstr>Preferred solution </vt:lpstr>
      <vt:lpstr>Preferred solution </vt:lpstr>
      <vt:lpstr>Preferred solution </vt:lpstr>
      <vt:lpstr>Preferred solution </vt:lpstr>
      <vt:lpstr>Preferred solution </vt:lpstr>
      <vt:lpstr>Preferred solution </vt:lpstr>
      <vt:lpstr>Preferred solution </vt:lpstr>
      <vt:lpstr>Preferred solution </vt:lpstr>
      <vt:lpstr>Preferred solution </vt:lpstr>
      <vt:lpstr>Preferred solution </vt:lpstr>
      <vt:lpstr>Preferred solution </vt:lpstr>
      <vt:lpstr>Preferred solution </vt:lpstr>
      <vt:lpstr>Preferred solution </vt:lpstr>
      <vt:lpstr>Preferred solution </vt:lpstr>
      <vt:lpstr>Preferred solution </vt:lpstr>
      <vt:lpstr>Preferred solution </vt:lpstr>
      <vt:lpstr>Preferred solution </vt:lpstr>
      <vt:lpstr>Preferred objections handling </vt:lpstr>
      <vt:lpstr>Preferred objections handling </vt:lpstr>
      <vt:lpstr>Preferred objections handling </vt:lpstr>
      <vt:lpstr>Preferred objections handling </vt:lpstr>
      <vt:lpstr>Customer quote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Karen Fishwick (GP Strategies Corporation)</dc:creator>
  <cp:lastModifiedBy>Joel Hulen</cp:lastModifiedBy>
  <cp:revision>99</cp:revision>
  <dcterms:created xsi:type="dcterms:W3CDTF">2016-01-21T23:17:09Z</dcterms:created>
  <dcterms:modified xsi:type="dcterms:W3CDTF">2019-07-08T16:39:24Z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0x010100D15DFA3690A15B4081582BBCC6BEAC3E</vt:lpwstr>
  </property>
  <property fmtid="{D5CDD505-2E9C-101B-9397-08002B2CF9AE}" pid="3" name="MSIP_Label_f42aa342-8706-4288-bd11-ebb85995028c_Enabled">
    <vt:lpwstr>True</vt:lpwstr>
  </property>
  <property fmtid="{D5CDD505-2E9C-101B-9397-08002B2CF9AE}" pid="4" name="MSIP_Label_f42aa342-8706-4288-bd11-ebb85995028c_SiteId">
    <vt:lpwstr>72f988bf-86f1-41af-91ab-2d7cd011db47</vt:lpwstr>
  </property>
  <property fmtid="{D5CDD505-2E9C-101B-9397-08002B2CF9AE}" pid="5" name="MSIP_Label_f42aa342-8706-4288-bd11-ebb85995028c_Ref">
    <vt:lpwstr>https://api.informationprotection.azure.com/api/72f988bf-86f1-41af-91ab-2d7cd011db47</vt:lpwstr>
  </property>
  <property fmtid="{D5CDD505-2E9C-101B-9397-08002B2CF9AE}" pid="6" name="MSIP_Label_f42aa342-8706-4288-bd11-ebb85995028c_Owner">
    <vt:lpwstr>hopero@microsoft.com</vt:lpwstr>
  </property>
  <property fmtid="{D5CDD505-2E9C-101B-9397-08002B2CF9AE}" pid="7" name="MSIP_Label_f42aa342-8706-4288-bd11-ebb85995028c_SetDate">
    <vt:lpwstr>2017-09-21T13:50:16.8427028-07:00</vt:lpwstr>
  </property>
  <property fmtid="{D5CDD505-2E9C-101B-9397-08002B2CF9AE}" pid="8" name="MSIP_Label_f42aa342-8706-4288-bd11-ebb85995028c_Name">
    <vt:lpwstr>General</vt:lpwstr>
  </property>
  <property fmtid="{D5CDD505-2E9C-101B-9397-08002B2CF9AE}" pid="9" name="MSIP_Label_f42aa342-8706-4288-bd11-ebb85995028c_Application">
    <vt:lpwstr>Microsoft Azure Information Protection</vt:lpwstr>
  </property>
  <property fmtid="{D5CDD505-2E9C-101B-9397-08002B2CF9AE}" pid="10" name="MSIP_Label_f42aa342-8706-4288-bd11-ebb85995028c_Extended_MSFT_Method">
    <vt:lpwstr>Automatic</vt:lpwstr>
  </property>
  <property fmtid="{D5CDD505-2E9C-101B-9397-08002B2CF9AE}" pid="11" name="Sensitivity">
    <vt:lpwstr>General</vt:lpwstr>
  </property>
</Properties>
</file>